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51" r:id="rId2"/>
    <p:sldId id="830" r:id="rId3"/>
    <p:sldId id="855" r:id="rId4"/>
    <p:sldId id="765" r:id="rId5"/>
    <p:sldId id="766" r:id="rId6"/>
    <p:sldId id="856" r:id="rId7"/>
    <p:sldId id="767" r:id="rId8"/>
    <p:sldId id="768" r:id="rId9"/>
    <p:sldId id="769" r:id="rId10"/>
    <p:sldId id="831" r:id="rId11"/>
    <p:sldId id="832" r:id="rId12"/>
    <p:sldId id="833" r:id="rId13"/>
    <p:sldId id="834" r:id="rId14"/>
    <p:sldId id="770" r:id="rId15"/>
    <p:sldId id="773" r:id="rId16"/>
    <p:sldId id="771" r:id="rId17"/>
    <p:sldId id="774" r:id="rId18"/>
    <p:sldId id="775" r:id="rId19"/>
    <p:sldId id="776" r:id="rId20"/>
    <p:sldId id="777" r:id="rId21"/>
    <p:sldId id="778" r:id="rId22"/>
    <p:sldId id="782" r:id="rId23"/>
    <p:sldId id="780" r:id="rId24"/>
    <p:sldId id="781" r:id="rId25"/>
    <p:sldId id="779" r:id="rId26"/>
    <p:sldId id="783" r:id="rId27"/>
    <p:sldId id="784" r:id="rId28"/>
    <p:sldId id="785" r:id="rId29"/>
    <p:sldId id="835" r:id="rId30"/>
    <p:sldId id="857" r:id="rId31"/>
    <p:sldId id="788" r:id="rId32"/>
    <p:sldId id="789" r:id="rId33"/>
    <p:sldId id="787" r:id="rId34"/>
    <p:sldId id="836" r:id="rId35"/>
    <p:sldId id="791" r:id="rId36"/>
    <p:sldId id="792" r:id="rId37"/>
    <p:sldId id="793" r:id="rId38"/>
    <p:sldId id="790" r:id="rId39"/>
    <p:sldId id="794" r:id="rId40"/>
    <p:sldId id="795" r:id="rId41"/>
    <p:sldId id="837" r:id="rId42"/>
    <p:sldId id="838" r:id="rId43"/>
    <p:sldId id="796" r:id="rId44"/>
    <p:sldId id="839" r:id="rId45"/>
    <p:sldId id="840" r:id="rId46"/>
    <p:sldId id="797" r:id="rId47"/>
    <p:sldId id="798" r:id="rId48"/>
    <p:sldId id="799" r:id="rId49"/>
    <p:sldId id="800" r:id="rId50"/>
    <p:sldId id="841" r:id="rId51"/>
    <p:sldId id="858" r:id="rId52"/>
    <p:sldId id="842" r:id="rId53"/>
    <p:sldId id="803" r:id="rId54"/>
    <p:sldId id="804" r:id="rId55"/>
    <p:sldId id="805" r:id="rId56"/>
    <p:sldId id="806" r:id="rId57"/>
    <p:sldId id="807" r:id="rId58"/>
    <p:sldId id="843" r:id="rId59"/>
    <p:sldId id="808" r:id="rId60"/>
    <p:sldId id="810" r:id="rId61"/>
    <p:sldId id="809" r:id="rId62"/>
    <p:sldId id="844" r:id="rId63"/>
    <p:sldId id="811" r:id="rId64"/>
    <p:sldId id="812" r:id="rId65"/>
    <p:sldId id="813" r:id="rId66"/>
    <p:sldId id="816" r:id="rId67"/>
    <p:sldId id="814" r:id="rId68"/>
    <p:sldId id="815" r:id="rId69"/>
    <p:sldId id="818" r:id="rId70"/>
    <p:sldId id="819" r:id="rId71"/>
    <p:sldId id="820" r:id="rId72"/>
    <p:sldId id="817" r:id="rId73"/>
    <p:sldId id="829" r:id="rId74"/>
    <p:sldId id="859" r:id="rId75"/>
    <p:sldId id="821" r:id="rId76"/>
    <p:sldId id="846" r:id="rId77"/>
    <p:sldId id="845" r:id="rId78"/>
    <p:sldId id="822" r:id="rId79"/>
    <p:sldId id="847" r:id="rId80"/>
    <p:sldId id="823" r:id="rId81"/>
    <p:sldId id="824" r:id="rId82"/>
    <p:sldId id="825" r:id="rId83"/>
    <p:sldId id="848" r:id="rId84"/>
    <p:sldId id="849" r:id="rId85"/>
    <p:sldId id="826" r:id="rId86"/>
    <p:sldId id="827" r:id="rId87"/>
    <p:sldId id="850" r:id="rId88"/>
  </p:sldIdLst>
  <p:sldSz cx="9144000" cy="6858000" type="screen4x3"/>
  <p:notesSz cx="6858000" cy="9144000"/>
  <p:custDataLst>
    <p:tags r:id="rId8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9E64"/>
    <a:srgbClr val="FFFFFF"/>
    <a:srgbClr val="FFFF00"/>
    <a:srgbClr val="D4732A"/>
    <a:srgbClr val="FDE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316" autoAdjust="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26.07.2016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944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26.07.2016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789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26.07.2016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944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26.07.2016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279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26.07.2016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531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26.07.2016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335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26.07.2016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684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26.07.2016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522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26.07.2016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208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26.07.2016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860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F733-3633-4AA1-8CB5-DFD81F281CB4}" type="datetimeFigureOut">
              <a:rPr lang="de-CH" smtClean="0"/>
              <a:t>26.07.2016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163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F733-3633-4AA1-8CB5-DFD81F281CB4}" type="datetimeFigureOut">
              <a:rPr lang="de-CH" smtClean="0"/>
              <a:t>26.07.2016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36C1B-9500-432E-A019-BBBB3377A08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07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Der Sündenfall und seine Folgen</a:t>
            </a:r>
          </a:p>
          <a:p>
            <a:pPr algn="ctr"/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</a:rPr>
              <a:t>(Bibelkurs, Teil 03/24)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026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nake, Apple, Paradies, Eve, Bibel, Verbotene Fruc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7"/>
            <a:ext cx="91440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04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Jak 1,13: </a:t>
            </a:r>
            <a:r>
              <a:rPr lang="de-DE" sz="4000" b="1" dirty="0" smtClean="0"/>
              <a:t>Niemand sage, wenn er versucht wird: Ich werde von Gott versucht. Denn Gott kann nicht versucht werden vom Bösen, er selbst aber versucht niemand.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0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Jak 1,14: </a:t>
            </a:r>
            <a:r>
              <a:rPr lang="de-DE" sz="4000" b="1" dirty="0" smtClean="0"/>
              <a:t>Ein jeder aber wird versucht, wenn er von seiner eigenen Begierde fortgezogen und gelockt wird.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76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lange, Giftschlange, Reptil, Tier, Natter, Gift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" y="404664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69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1. Woher kommt die Sünde?</a:t>
            </a:r>
            <a:r>
              <a:rPr lang="de-CH" b="1" dirty="0" smtClean="0">
                <a:solidFill>
                  <a:srgbClr val="FF00FF"/>
                </a:solidFill>
              </a:rPr>
              <a:t/>
            </a:r>
            <a:br>
              <a:rPr lang="de-CH" b="1" dirty="0" smtClean="0">
                <a:solidFill>
                  <a:srgbClr val="FF00FF"/>
                </a:solidFill>
              </a:rPr>
            </a:br>
            <a:r>
              <a:rPr lang="de-CH" sz="3600" b="1" dirty="0">
                <a:solidFill>
                  <a:srgbClr val="FF00FF"/>
                </a:solidFill>
              </a:rPr>
              <a:t/>
            </a:r>
            <a:br>
              <a:rPr lang="de-CH" sz="36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6">
                    <a:lumMod val="75000"/>
                  </a:schemeClr>
                </a:solidFill>
              </a:rPr>
              <a:t>   a.</a:t>
            </a:r>
            <a:r>
              <a:rPr lang="de-CH" sz="4000" b="1" dirty="0" smtClean="0">
                <a:solidFill>
                  <a:srgbClr val="FF00FF"/>
                </a:solidFill>
              </a:rPr>
              <a:t>	</a:t>
            </a:r>
            <a:r>
              <a:rPr lang="de-CH" sz="4000" b="1" dirty="0" smtClean="0">
                <a:solidFill>
                  <a:schemeClr val="accent6">
                    <a:lumMod val="75000"/>
                  </a:schemeClr>
                </a:solidFill>
              </a:rPr>
              <a:t>Die Versuchung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4000" b="1" dirty="0" smtClean="0"/>
              <a:t>b.</a:t>
            </a:r>
            <a:r>
              <a:rPr lang="de-CH" sz="4000" b="1" dirty="0" smtClean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Die Übertretung des Gebots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endParaRPr lang="de-CH" sz="4000" b="1" dirty="0">
              <a:solidFill>
                <a:srgbClr val="FF00FF"/>
              </a:solidFill>
            </a:endParaRPr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4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19572" y="620688"/>
            <a:ext cx="7704856" cy="134840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3200" b="1" dirty="0" smtClean="0"/>
              <a:t>Hebr. «</a:t>
            </a:r>
            <a:r>
              <a:rPr lang="de-CH" sz="3200" b="1" dirty="0" err="1" smtClean="0"/>
              <a:t>satan</a:t>
            </a:r>
            <a:r>
              <a:rPr lang="de-CH" sz="3200" b="1" dirty="0" smtClean="0"/>
              <a:t>» =</a:t>
            </a:r>
            <a:r>
              <a:rPr lang="de-CH" sz="3200" b="1" dirty="0" smtClean="0">
                <a:solidFill>
                  <a:srgbClr val="FF00FF"/>
                </a:solidFill>
              </a:rPr>
              <a:t/>
            </a:r>
            <a:br>
              <a:rPr lang="de-CH" sz="3200" b="1" dirty="0" smtClean="0">
                <a:solidFill>
                  <a:srgbClr val="FF00FF"/>
                </a:solidFill>
              </a:rPr>
            </a:br>
            <a:r>
              <a:rPr lang="de-CH" sz="3200" b="1" dirty="0" smtClean="0"/>
              <a:t>«Feind / Widersacher» </a:t>
            </a:r>
            <a:endParaRPr lang="de-CH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09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19572" y="620688"/>
            <a:ext cx="7704856" cy="134840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3200" b="1" dirty="0" smtClean="0"/>
              <a:t>Hebr. «</a:t>
            </a:r>
            <a:r>
              <a:rPr lang="de-CH" sz="3200" b="1" dirty="0" err="1" smtClean="0"/>
              <a:t>satan</a:t>
            </a:r>
            <a:r>
              <a:rPr lang="de-CH" sz="3200" b="1" dirty="0" smtClean="0"/>
              <a:t>» =</a:t>
            </a:r>
            <a:r>
              <a:rPr lang="de-CH" sz="3200" b="1" dirty="0" smtClean="0">
                <a:solidFill>
                  <a:srgbClr val="FF00FF"/>
                </a:solidFill>
              </a:rPr>
              <a:t/>
            </a:r>
            <a:br>
              <a:rPr lang="de-CH" sz="3200" b="1" dirty="0" smtClean="0">
                <a:solidFill>
                  <a:srgbClr val="FF00FF"/>
                </a:solidFill>
              </a:rPr>
            </a:br>
            <a:r>
              <a:rPr lang="de-CH" sz="3200" b="1" dirty="0" smtClean="0"/>
              <a:t>«Feind / Widersacher» </a:t>
            </a:r>
            <a:endParaRPr lang="de-CH" sz="32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719572" y="4941168"/>
            <a:ext cx="7704856" cy="134840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3200" b="1" dirty="0" err="1" smtClean="0"/>
              <a:t>Griech</a:t>
            </a:r>
            <a:r>
              <a:rPr lang="de-CH" sz="3200" b="1" dirty="0" smtClean="0"/>
              <a:t>. «</a:t>
            </a:r>
            <a:r>
              <a:rPr lang="de-CH" sz="3200" b="1" dirty="0" err="1" smtClean="0"/>
              <a:t>diabolos</a:t>
            </a:r>
            <a:r>
              <a:rPr lang="de-CH" sz="3200" b="1" dirty="0" smtClean="0"/>
              <a:t>» =</a:t>
            </a:r>
            <a:r>
              <a:rPr lang="de-CH" sz="3200" b="1" dirty="0" smtClean="0">
                <a:solidFill>
                  <a:srgbClr val="FF00FF"/>
                </a:solidFill>
              </a:rPr>
              <a:t/>
            </a:r>
            <a:br>
              <a:rPr lang="de-CH" sz="3200" b="1" dirty="0" smtClean="0">
                <a:solidFill>
                  <a:srgbClr val="FF00FF"/>
                </a:solidFill>
              </a:rPr>
            </a:br>
            <a:r>
              <a:rPr lang="de-CH" sz="3200" b="1" dirty="0" smtClean="0"/>
              <a:t>«</a:t>
            </a:r>
            <a:r>
              <a:rPr lang="de-CH" sz="3200" b="1" dirty="0" err="1" smtClean="0"/>
              <a:t>Verwirrer</a:t>
            </a:r>
            <a:r>
              <a:rPr lang="de-CH" sz="3200" b="1" dirty="0"/>
              <a:t> </a:t>
            </a:r>
            <a:r>
              <a:rPr lang="de-CH" sz="3200" b="1" dirty="0" smtClean="0"/>
              <a:t>/ Durcheinanderwerfer» </a:t>
            </a:r>
            <a:endParaRPr lang="de-CH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933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1Mo 3,1b: </a:t>
            </a:r>
            <a:r>
              <a:rPr lang="de-DE" sz="4000" b="1" dirty="0" smtClean="0"/>
              <a:t>Und sie [= die Schlange] sprach zu der Frau: Hat Gott wirklich gesagt: Von allen Bäumen des Gartens dürft ihr nicht essen?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132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1Mo 3,2: </a:t>
            </a:r>
            <a:r>
              <a:rPr lang="de-DE" sz="4000" b="1" dirty="0" smtClean="0"/>
              <a:t>Da sagte die Frau zur Schlange: Von den Früchten der Bäume des Gartens essen wir.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59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1Mo 3,3: </a:t>
            </a:r>
            <a:r>
              <a:rPr lang="de-DE" sz="4000" b="1" dirty="0" smtClean="0"/>
              <a:t>Aber von den Früchten des Baumes, der in der Mitte des Gartens steht, hat Gott gesagt: Ihr sollt nicht davon essen und sollt sie nicht berühren, damit ihr nicht sterbt.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59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Jer</a:t>
            </a:r>
            <a:r>
              <a:rPr lang="de-CH" sz="4000" b="1" dirty="0" smtClean="0">
                <a:solidFill>
                  <a:srgbClr val="D4732A"/>
                </a:solidFill>
              </a:rPr>
              <a:t> 17,9: </a:t>
            </a:r>
            <a:r>
              <a:rPr lang="de-DE" sz="4000" b="1" dirty="0" smtClean="0"/>
              <a:t>Trügerisch ist das Herz, mehr als alles und unheilbar ist es. Wer kennt sich mit ihm aus?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217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1Mo 3,4: </a:t>
            </a:r>
            <a:r>
              <a:rPr lang="de-DE" sz="4000" b="1" dirty="0" smtClean="0"/>
              <a:t>Da sagte die Schlange zur Frau: Keineswegs werdet ihr sterben!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39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1Mo 3,5: </a:t>
            </a:r>
            <a:r>
              <a:rPr lang="de-DE" sz="4000" b="1" dirty="0" smtClean="0"/>
              <a:t>Sondern Gott </a:t>
            </a:r>
            <a:r>
              <a:rPr lang="de-DE" sz="4000" b="1" dirty="0" err="1" smtClean="0"/>
              <a:t>weiss</a:t>
            </a:r>
            <a:r>
              <a:rPr lang="de-DE" sz="4000" b="1" dirty="0" smtClean="0"/>
              <a:t>, dass an dem Tag, da ihr davon esst, eure Augen aufgetan werden und ihr sein werdet wie Gott, erkennend Gutes und Böses.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539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TAKTIK DER SCHLANGE</a:t>
            </a:r>
            <a:endParaRPr lang="de-CH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88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TAKTIK DER SCHLANGE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11953" y="1844824"/>
            <a:ext cx="7677170" cy="79440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/>
              <a:t> </a:t>
            </a:r>
            <a:r>
              <a:rPr lang="de-CH" sz="2800" b="1" dirty="0" smtClean="0"/>
              <a:t>ZWEIFEL</a:t>
            </a:r>
            <a:endParaRPr lang="de-CH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88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TAKTIK DER SCHLANGE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711954" y="3573016"/>
            <a:ext cx="7677169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LÜGE / UNWAHRHEIT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11953" y="1844824"/>
            <a:ext cx="7677170" cy="79440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/>
              <a:t> </a:t>
            </a:r>
            <a:r>
              <a:rPr lang="de-CH" sz="2800" b="1" dirty="0" smtClean="0"/>
              <a:t>ZWEIFEL</a:t>
            </a:r>
            <a:endParaRPr lang="de-CH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880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TAKTIK DER SCHLANGE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711954" y="3573016"/>
            <a:ext cx="7677169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LÜGE / UNWAHRHEIT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11953" y="1844824"/>
            <a:ext cx="7677170" cy="79440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/>
              <a:t> </a:t>
            </a:r>
            <a:r>
              <a:rPr lang="de-CH" sz="2800" b="1" dirty="0" smtClean="0"/>
              <a:t>ZWEIFEL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694891" y="5373216"/>
            <a:ext cx="7693533" cy="794403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FALSCHE VERSPRECHEN</a:t>
            </a:r>
            <a:endParaRPr lang="de-CH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49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1. Woher kommt die Sünde?</a:t>
            </a:r>
            <a:r>
              <a:rPr lang="de-CH" b="1" dirty="0" smtClean="0">
                <a:solidFill>
                  <a:srgbClr val="FF00FF"/>
                </a:solidFill>
              </a:rPr>
              <a:t/>
            </a:r>
            <a:br>
              <a:rPr lang="de-CH" b="1" dirty="0" smtClean="0">
                <a:solidFill>
                  <a:srgbClr val="FF00FF"/>
                </a:solidFill>
              </a:rPr>
            </a:br>
            <a:r>
              <a:rPr lang="de-CH" sz="3600" b="1" dirty="0">
                <a:solidFill>
                  <a:srgbClr val="FF00FF"/>
                </a:solidFill>
              </a:rPr>
              <a:t/>
            </a:r>
            <a:br>
              <a:rPr lang="de-CH" sz="36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bg1">
                    <a:lumMod val="65000"/>
                  </a:schemeClr>
                </a:solidFill>
              </a:rPr>
              <a:t>   </a:t>
            </a:r>
            <a:r>
              <a:rPr lang="de-CH" sz="4000" b="1" dirty="0" smtClean="0"/>
              <a:t>a.</a:t>
            </a:r>
            <a:r>
              <a:rPr lang="de-CH" sz="4000" b="1" dirty="0" smtClean="0">
                <a:solidFill>
                  <a:srgbClr val="FF00FF"/>
                </a:solidFill>
              </a:rPr>
              <a:t>	</a:t>
            </a:r>
            <a:r>
              <a:rPr lang="de-CH" sz="4000" b="1" dirty="0" smtClean="0"/>
              <a:t>Die Versuchung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chemeClr val="accent6">
                    <a:lumMod val="75000"/>
                  </a:schemeClr>
                </a:solidFill>
              </a:rPr>
              <a:t>   b.</a:t>
            </a:r>
            <a:r>
              <a:rPr lang="de-CH" sz="4000" b="1" dirty="0" smtClean="0">
                <a:solidFill>
                  <a:srgbClr val="FF00FF"/>
                </a:solidFill>
              </a:rPr>
              <a:t>	</a:t>
            </a:r>
            <a:r>
              <a:rPr lang="de-CH" sz="4000" b="1" dirty="0" smtClean="0">
                <a:solidFill>
                  <a:schemeClr val="accent6">
                    <a:lumMod val="75000"/>
                  </a:schemeClr>
                </a:solidFill>
              </a:rPr>
              <a:t>Die Übertretung des Gebots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40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endParaRPr lang="de-CH" sz="4000" b="1" dirty="0">
              <a:solidFill>
                <a:srgbClr val="FF00FF"/>
              </a:solidFill>
            </a:endParaRPr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529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1Mo 3,6a: </a:t>
            </a:r>
            <a:r>
              <a:rPr lang="de-DE" sz="4000" b="1" dirty="0" smtClean="0"/>
              <a:t>Und die Frau sah, dass der Baum gut zur Speise und dass er eine Lust für die Augen und dass der Baum begehrenswert war, Einsicht zu geben.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01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1Mo 3,6b: </a:t>
            </a:r>
            <a:r>
              <a:rPr lang="de-DE" sz="4000" b="1" dirty="0" smtClean="0"/>
              <a:t>Und sie nahm von seiner Frucht und </a:t>
            </a:r>
            <a:r>
              <a:rPr lang="de-DE" sz="4000" b="1" dirty="0" err="1" smtClean="0"/>
              <a:t>ass</a:t>
            </a:r>
            <a:r>
              <a:rPr lang="de-DE" sz="4000" b="1" dirty="0" smtClean="0"/>
              <a:t>, und sie gab auch ihrem Mann bei ihr, und er </a:t>
            </a:r>
            <a:r>
              <a:rPr lang="de-DE" sz="4000" b="1" dirty="0" err="1" smtClean="0"/>
              <a:t>ass</a:t>
            </a:r>
            <a:r>
              <a:rPr lang="de-DE" sz="4000" b="1" dirty="0" smtClean="0"/>
              <a:t>.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527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pfelbaum, Herbst, Apple, Baum, Obst, Saison, Re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2" y="404664"/>
            <a:ext cx="9144000" cy="61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08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Der Sündenfall und seine Folgen</a:t>
            </a:r>
            <a:r>
              <a:rPr lang="de-CH" b="1" dirty="0" smtClean="0">
                <a:solidFill>
                  <a:srgbClr val="FF00FF"/>
                </a:solidFill>
              </a:rPr>
              <a:t/>
            </a:r>
            <a:br>
              <a:rPr lang="de-CH" b="1" dirty="0" smtClean="0">
                <a:solidFill>
                  <a:srgbClr val="FF00FF"/>
                </a:solidFill>
              </a:rPr>
            </a:br>
            <a:r>
              <a:rPr lang="de-CH" sz="3600" b="1" dirty="0">
                <a:solidFill>
                  <a:srgbClr val="FF00FF"/>
                </a:solidFill>
              </a:rPr>
              <a:t/>
            </a:r>
            <a:br>
              <a:rPr lang="de-CH" sz="3600" b="1" dirty="0">
                <a:solidFill>
                  <a:srgbClr val="FF00FF"/>
                </a:solidFill>
              </a:rPr>
            </a:br>
            <a:r>
              <a:rPr lang="de-CH" sz="3600" b="1" dirty="0">
                <a:solidFill>
                  <a:schemeClr val="accent6">
                    <a:lumMod val="75000"/>
                  </a:schemeClr>
                </a:solidFill>
              </a:rPr>
              <a:t>   Einleitung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3600" b="1" dirty="0"/>
              <a:t>   1.</a:t>
            </a:r>
            <a:r>
              <a:rPr lang="de-CH" sz="3600" b="1" dirty="0">
                <a:solidFill>
                  <a:srgbClr val="FF00FF"/>
                </a:solidFill>
              </a:rPr>
              <a:t>	</a:t>
            </a:r>
            <a:r>
              <a:rPr lang="de-CH" sz="3600" b="1" dirty="0"/>
              <a:t>Woher kommt die Sünde?</a:t>
            </a:r>
            <a:r>
              <a:rPr lang="de-CH" sz="3800" b="1" dirty="0" smtClean="0">
                <a:solidFill>
                  <a:srgbClr val="FF00FF"/>
                </a:solidFill>
              </a:rPr>
              <a:t/>
            </a:r>
            <a:br>
              <a:rPr lang="de-CH" sz="3800" b="1" dirty="0" smtClean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/>
              <a:t>2</a:t>
            </a:r>
            <a:r>
              <a:rPr lang="de-CH" sz="3600" b="1" dirty="0" smtClean="0"/>
              <a:t>.</a:t>
            </a:r>
            <a:r>
              <a:rPr lang="de-CH" sz="3600" b="1" dirty="0">
                <a:solidFill>
                  <a:srgbClr val="FF00FF"/>
                </a:solidFill>
              </a:rPr>
              <a:t>	</a:t>
            </a:r>
            <a:r>
              <a:rPr lang="de-CH" sz="3600" b="1" dirty="0" smtClean="0"/>
              <a:t>Was ist Sünde?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3600" b="1" dirty="0"/>
              <a:t>   </a:t>
            </a:r>
            <a:r>
              <a:rPr lang="de-CH" sz="3600" b="1" dirty="0" smtClean="0"/>
              <a:t>3.</a:t>
            </a:r>
            <a:r>
              <a:rPr lang="de-CH" sz="3600" b="1" dirty="0">
                <a:solidFill>
                  <a:srgbClr val="FF00FF"/>
                </a:solidFill>
              </a:rPr>
              <a:t>	</a:t>
            </a:r>
            <a:r>
              <a:rPr lang="de-CH" sz="3600" b="1" dirty="0" smtClean="0"/>
              <a:t>Welches sind die Folgen der Sünde?</a:t>
            </a:r>
            <a:r>
              <a:rPr lang="de-CH" sz="4000" b="1" dirty="0">
                <a:solidFill>
                  <a:srgbClr val="FF00FF"/>
                </a:solidFill>
              </a:rPr>
              <a:t/>
            </a:r>
            <a:br>
              <a:rPr lang="de-CH" sz="4000" b="1" dirty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3600" b="1" dirty="0" smtClean="0"/>
              <a:t>Synthese und Ausblick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431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Der Sündenfall und seine Folgen</a:t>
            </a:r>
            <a:r>
              <a:rPr lang="de-CH" b="1" dirty="0" smtClean="0">
                <a:solidFill>
                  <a:srgbClr val="FF00FF"/>
                </a:solidFill>
              </a:rPr>
              <a:t/>
            </a:r>
            <a:br>
              <a:rPr lang="de-CH" b="1" dirty="0" smtClean="0">
                <a:solidFill>
                  <a:srgbClr val="FF00FF"/>
                </a:solidFill>
              </a:rPr>
            </a:br>
            <a:r>
              <a:rPr lang="de-CH" sz="3600" b="1" dirty="0">
                <a:solidFill>
                  <a:srgbClr val="FF00FF"/>
                </a:solidFill>
              </a:rPr>
              <a:t/>
            </a:r>
            <a:br>
              <a:rPr lang="de-CH" sz="3600" b="1" dirty="0">
                <a:solidFill>
                  <a:srgbClr val="FF00FF"/>
                </a:solidFill>
              </a:rPr>
            </a:br>
            <a:r>
              <a:rPr lang="de-CH" sz="3600" b="1" dirty="0"/>
              <a:t>   Einleitung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3600" b="1" dirty="0"/>
              <a:t>   1.</a:t>
            </a:r>
            <a:r>
              <a:rPr lang="de-CH" sz="3600" b="1" dirty="0">
                <a:solidFill>
                  <a:srgbClr val="FF00FF"/>
                </a:solidFill>
              </a:rPr>
              <a:t>	</a:t>
            </a:r>
            <a:r>
              <a:rPr lang="de-CH" sz="3600" b="1" dirty="0"/>
              <a:t>Woher kommt die Sünde?</a:t>
            </a:r>
            <a:r>
              <a:rPr lang="de-CH" sz="3800" b="1" dirty="0" smtClean="0">
                <a:solidFill>
                  <a:srgbClr val="FF00FF"/>
                </a:solidFill>
              </a:rPr>
              <a:t/>
            </a:r>
            <a:br>
              <a:rPr lang="de-CH" sz="3800" b="1" dirty="0" smtClean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de-CH" sz="36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de-CH" sz="3600" b="1" dirty="0">
                <a:solidFill>
                  <a:srgbClr val="FF00FF"/>
                </a:solidFill>
              </a:rPr>
              <a:t>	</a:t>
            </a:r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</a:rPr>
              <a:t>Was ist Sünde?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3600" b="1" dirty="0"/>
              <a:t>   </a:t>
            </a:r>
            <a:r>
              <a:rPr lang="de-CH" sz="3600" b="1" dirty="0" smtClean="0"/>
              <a:t>3.</a:t>
            </a:r>
            <a:r>
              <a:rPr lang="de-CH" sz="3600" b="1" dirty="0">
                <a:solidFill>
                  <a:srgbClr val="FF00FF"/>
                </a:solidFill>
              </a:rPr>
              <a:t>	</a:t>
            </a:r>
            <a:r>
              <a:rPr lang="de-CH" sz="3600" b="1" dirty="0" smtClean="0"/>
              <a:t>Welches sind die Folgen der Sünde?</a:t>
            </a:r>
            <a:r>
              <a:rPr lang="de-CH" sz="4000" b="1" dirty="0">
                <a:solidFill>
                  <a:srgbClr val="FF00FF"/>
                </a:solidFill>
              </a:rPr>
              <a:t/>
            </a:r>
            <a:br>
              <a:rPr lang="de-CH" sz="4000" b="1" dirty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3600" b="1" dirty="0" smtClean="0"/>
              <a:t>Synthese und Ausblick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81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19572" y="620688"/>
            <a:ext cx="7704856" cy="134840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3200" b="1" dirty="0" smtClean="0"/>
              <a:t>Sünde = Übertretung</a:t>
            </a:r>
            <a:r>
              <a:rPr lang="de-CH" sz="3200" b="1" dirty="0" smtClean="0">
                <a:solidFill>
                  <a:srgbClr val="FF00FF"/>
                </a:solidFill>
              </a:rPr>
              <a:t/>
            </a:r>
            <a:br>
              <a:rPr lang="de-CH" sz="3200" b="1" dirty="0" smtClean="0">
                <a:solidFill>
                  <a:srgbClr val="FF00FF"/>
                </a:solidFill>
              </a:rPr>
            </a:br>
            <a:r>
              <a:rPr lang="de-CH" sz="3200" b="1" dirty="0" smtClean="0"/>
              <a:t>von Gottes offenbartem Willen</a:t>
            </a:r>
            <a:endParaRPr lang="de-CH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864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1Joh 3,4: </a:t>
            </a:r>
            <a:r>
              <a:rPr lang="de-DE" sz="4000" b="1" dirty="0" smtClean="0"/>
              <a:t>Die Sünde ist die Gesetz-losigkeit.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38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19572" y="620688"/>
            <a:ext cx="7704856" cy="134840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3200" b="1" dirty="0" smtClean="0"/>
              <a:t>Sünde = Übertretung</a:t>
            </a:r>
            <a:r>
              <a:rPr lang="de-CH" sz="3200" b="1" dirty="0" smtClean="0">
                <a:solidFill>
                  <a:srgbClr val="FF00FF"/>
                </a:solidFill>
              </a:rPr>
              <a:t/>
            </a:r>
            <a:br>
              <a:rPr lang="de-CH" sz="3200" b="1" dirty="0" smtClean="0">
                <a:solidFill>
                  <a:srgbClr val="FF00FF"/>
                </a:solidFill>
              </a:rPr>
            </a:br>
            <a:r>
              <a:rPr lang="de-CH" sz="3200" b="1" dirty="0" smtClean="0"/>
              <a:t>von Gottes offenbartem Willen</a:t>
            </a:r>
            <a:endParaRPr lang="de-CH" sz="32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719572" y="4941168"/>
            <a:ext cx="7704856" cy="134840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3200" b="1" dirty="0" smtClean="0"/>
              <a:t>Hebr. «</a:t>
            </a:r>
            <a:r>
              <a:rPr lang="de-CH" sz="3200" b="1" dirty="0" err="1" smtClean="0"/>
              <a:t>chata’a</a:t>
            </a:r>
            <a:r>
              <a:rPr lang="de-CH" sz="3200" b="1" dirty="0" smtClean="0"/>
              <a:t>» / </a:t>
            </a:r>
            <a:r>
              <a:rPr lang="de-CH" sz="3200" b="1" dirty="0" err="1" smtClean="0"/>
              <a:t>griech</a:t>
            </a:r>
            <a:r>
              <a:rPr lang="de-CH" sz="3200" b="1" dirty="0" smtClean="0"/>
              <a:t>. «</a:t>
            </a:r>
            <a:r>
              <a:rPr lang="de-CH" sz="3200" b="1" dirty="0" err="1" smtClean="0"/>
              <a:t>hamartia</a:t>
            </a:r>
            <a:r>
              <a:rPr lang="de-CH" sz="3200" b="1" dirty="0" smtClean="0"/>
              <a:t>»</a:t>
            </a:r>
            <a:r>
              <a:rPr lang="de-CH" sz="3200" b="1" dirty="0" smtClean="0">
                <a:solidFill>
                  <a:srgbClr val="FF00FF"/>
                </a:solidFill>
              </a:rPr>
              <a:t/>
            </a:r>
            <a:br>
              <a:rPr lang="de-CH" sz="3200" b="1" dirty="0" smtClean="0">
                <a:solidFill>
                  <a:srgbClr val="FF00FF"/>
                </a:solidFill>
              </a:rPr>
            </a:br>
            <a:r>
              <a:rPr lang="de-CH" sz="3200" b="1" dirty="0" smtClean="0"/>
              <a:t>= Zielverfehlung</a:t>
            </a:r>
            <a:endParaRPr lang="de-CH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331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esicht, Auge, Schwarz, Verbrechen, Kriminalitä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92"/>
            <a:ext cx="9144000" cy="661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572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avineria.de/wp-content/uploads/Mensc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406163"/>
            <a:ext cx="4896544" cy="499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WIRKUNG DER SÜNDE</a:t>
            </a:r>
            <a:endParaRPr lang="de-CH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09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avineria.de/wp-content/uploads/Mensc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406163"/>
            <a:ext cx="4896544" cy="499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WIRKUNG DER SÜNDE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1705523" y="3876456"/>
            <a:ext cx="5804961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HANDLUNGEN / HALTUNGEN</a:t>
            </a:r>
            <a:endParaRPr lang="de-CH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09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avineria.de/wp-content/uploads/Mensc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406163"/>
            <a:ext cx="4896544" cy="499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WIRKUNG DER SÜNDE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1705523" y="3876456"/>
            <a:ext cx="5804961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HANDLUNGEN / HALTUNGEN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713841" y="5229200"/>
            <a:ext cx="5804960" cy="79440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/>
              <a:t> </a:t>
            </a:r>
            <a:r>
              <a:rPr lang="de-CH" sz="2800" b="1" dirty="0" smtClean="0"/>
              <a:t>GEDANKEN / WORTE / TATEN</a:t>
            </a:r>
            <a:endParaRPr lang="de-CH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09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avineria.de/wp-content/uploads/Mensc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406163"/>
            <a:ext cx="4896544" cy="499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2082867" y="1455085"/>
            <a:ext cx="5112568" cy="4944448"/>
          </a:xfrm>
          <a:prstGeom prst="ellipse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WIRKUNG DER SÜNDE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1705523" y="3876456"/>
            <a:ext cx="5804961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HANDLUNGEN / HALTUNGEN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713841" y="5229200"/>
            <a:ext cx="5804960" cy="79440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/>
              <a:t> </a:t>
            </a:r>
            <a:r>
              <a:rPr lang="de-CH" sz="2800" b="1" dirty="0" smtClean="0"/>
              <a:t>GEDANKEN / WORTE / TATEN</a:t>
            </a:r>
            <a:endParaRPr lang="de-CH" sz="28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2840640" y="1296629"/>
            <a:ext cx="3529091" cy="79440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C000"/>
            </a:solidFill>
          </a:ln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/>
              <a:t> </a:t>
            </a:r>
            <a:r>
              <a:rPr lang="de-CH" sz="2800" b="1" dirty="0" smtClean="0"/>
              <a:t>WESEN</a:t>
            </a:r>
            <a:endParaRPr lang="de-CH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16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Röm</a:t>
            </a:r>
            <a:r>
              <a:rPr lang="de-CH" sz="4000" b="1" dirty="0" smtClean="0">
                <a:solidFill>
                  <a:srgbClr val="D4732A"/>
                </a:solidFill>
              </a:rPr>
              <a:t> 5,19a: </a:t>
            </a:r>
            <a:r>
              <a:rPr lang="de-DE" sz="4000" b="1" dirty="0" smtClean="0"/>
              <a:t>Denn wie durch des einen Ungehorsam die vielen [in die Stellung von] Sündern versetzt worden sind, …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34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332656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«BIBLIOTHECA DIVINA»</a:t>
            </a:r>
            <a:endParaRPr lang="de-CH" sz="36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1171437"/>
            <a:ext cx="5040560" cy="535390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999457" y="6443425"/>
            <a:ext cx="3217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 smtClean="0"/>
              <a:t>Bild aus: DOWLEY, Der grosse Bibelführer, S. 6.</a:t>
            </a:r>
            <a:endParaRPr lang="de-CH" sz="1200" dirty="0"/>
          </a:p>
        </p:txBody>
      </p:sp>
      <p:sp>
        <p:nvSpPr>
          <p:cNvPr id="2" name="Ellipse 1"/>
          <p:cNvSpPr/>
          <p:nvPr/>
        </p:nvSpPr>
        <p:spPr>
          <a:xfrm>
            <a:off x="3563888" y="1052736"/>
            <a:ext cx="1368152" cy="1296144"/>
          </a:xfrm>
          <a:prstGeom prst="ellipse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12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Röm</a:t>
            </a:r>
            <a:r>
              <a:rPr lang="de-CH" sz="4000" b="1" dirty="0" smtClean="0">
                <a:solidFill>
                  <a:srgbClr val="D4732A"/>
                </a:solidFill>
              </a:rPr>
              <a:t> 5,19b: </a:t>
            </a:r>
            <a:r>
              <a:rPr lang="de-DE" sz="4000" b="1" dirty="0" smtClean="0"/>
              <a:t>… so werden auch durch den Gehorsam des einen die vielen [in die Stellung von] Gerechten versetzt.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66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efangener, Gefangen, Gefängnis, Kette, Metal, Fig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1"/>
            <a:ext cx="6858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72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2Kor 5,17: </a:t>
            </a:r>
            <a:r>
              <a:rPr lang="de-DE" sz="4000" b="1" dirty="0" smtClean="0"/>
              <a:t>Daher, wenn jemand in Christus ist, so ist er eine neue Schöpfung; das Alte ist vergangen, siehe, Neues ist geworden.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0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Ps</a:t>
            </a:r>
            <a:r>
              <a:rPr lang="de-CH" sz="4000" b="1" dirty="0" smtClean="0">
                <a:solidFill>
                  <a:srgbClr val="D4732A"/>
                </a:solidFill>
              </a:rPr>
              <a:t> 51,7: </a:t>
            </a:r>
            <a:r>
              <a:rPr lang="de-DE" sz="4000" b="1" dirty="0" smtClean="0"/>
              <a:t>Siehe, in Schuld bin ich </a:t>
            </a:r>
            <a:r>
              <a:rPr lang="de-DE" sz="4000" b="1" dirty="0" err="1" smtClean="0"/>
              <a:t>ge-boren</a:t>
            </a:r>
            <a:r>
              <a:rPr lang="de-DE" sz="4000" b="1" dirty="0" smtClean="0"/>
              <a:t>, und in Sünde hat mich meine Mutter empfangen.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Kinder, Schreien, Kind, Junge, Traurig, J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016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1Joh 1,8: </a:t>
            </a:r>
            <a:r>
              <a:rPr lang="de-DE" sz="4000" b="1" dirty="0" smtClean="0"/>
              <a:t>Wenn wir sagen, dass wir keine Sünde haben, betrügen wir uns selbst, und die Wahrheit ist nicht in uns.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13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Röm</a:t>
            </a:r>
            <a:r>
              <a:rPr lang="de-CH" sz="4000" b="1" dirty="0" smtClean="0">
                <a:solidFill>
                  <a:srgbClr val="D4732A"/>
                </a:solidFill>
              </a:rPr>
              <a:t> 5,19a: </a:t>
            </a:r>
            <a:r>
              <a:rPr lang="de-DE" sz="4000" b="1" dirty="0" smtClean="0"/>
              <a:t>Denn wie durch des einen Ungehorsam die vielen [in die Stellung von] Sündern versetzt worden sind, …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22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Röm</a:t>
            </a:r>
            <a:r>
              <a:rPr lang="de-CH" sz="4000" b="1" dirty="0" smtClean="0">
                <a:solidFill>
                  <a:srgbClr val="D4732A"/>
                </a:solidFill>
              </a:rPr>
              <a:t> 5,19b: </a:t>
            </a:r>
            <a:r>
              <a:rPr lang="de-DE" sz="4000" b="1" dirty="0" smtClean="0"/>
              <a:t>… so werden auch durch den Gehorsam des einen die vielen [in die Stellung von] Gerechten versetzt.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287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Ps</a:t>
            </a:r>
            <a:r>
              <a:rPr lang="de-CH" sz="4000" b="1" dirty="0" smtClean="0">
                <a:solidFill>
                  <a:srgbClr val="D4732A"/>
                </a:solidFill>
              </a:rPr>
              <a:t> 14,3: </a:t>
            </a:r>
            <a:r>
              <a:rPr lang="de-DE" sz="4000" b="1" dirty="0" smtClean="0"/>
              <a:t>Alle sind abgewichen, sie sind alle verdorben; da ist keiner, der Gutes tut, auch nicht einer.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49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Röm</a:t>
            </a:r>
            <a:r>
              <a:rPr lang="de-CH" sz="4000" b="1" dirty="0" smtClean="0">
                <a:solidFill>
                  <a:srgbClr val="D4732A"/>
                </a:solidFill>
              </a:rPr>
              <a:t> 3,23: </a:t>
            </a:r>
            <a:r>
              <a:rPr lang="de-DE" sz="4000" b="1" dirty="0" smtClean="0"/>
              <a:t>Denn alle haben gesündigt und erlangen nicht die Herrlichkeit Gottes.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364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GLIEDERUNG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934818" y="1556792"/>
            <a:ext cx="7416824" cy="855958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3200" b="1" dirty="0"/>
              <a:t> </a:t>
            </a:r>
            <a:r>
              <a:rPr lang="de-CH" sz="3200" b="1" dirty="0" smtClean="0"/>
              <a:t> </a:t>
            </a:r>
            <a:r>
              <a:rPr lang="de-CH" sz="3000" b="1" dirty="0" smtClean="0"/>
              <a:t>KAP. 1/2: DIE SCHÖPFUNG</a:t>
            </a:r>
            <a:endParaRPr lang="de-CH" sz="30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899592" y="5517232"/>
            <a:ext cx="7416824" cy="855958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3200" b="1" dirty="0" smtClean="0"/>
              <a:t>  </a:t>
            </a:r>
            <a:r>
              <a:rPr lang="de-CH" sz="3000" b="1" dirty="0" smtClean="0"/>
              <a:t>KAP. 3: DER SÜNDENFALL</a:t>
            </a:r>
            <a:endParaRPr lang="de-CH" sz="3000" b="1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3459615" y="2708920"/>
            <a:ext cx="2296778" cy="2592288"/>
            <a:chOff x="0" y="5980"/>
            <a:chExt cx="2073275" cy="2360702"/>
          </a:xfrm>
        </p:grpSpPr>
        <p:pic>
          <p:nvPicPr>
            <p:cNvPr id="9" name="Grafik 8" descr="File:Le Mans - Cathedrale St Julien CV 01.jp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4" b="5567"/>
            <a:stretch/>
          </p:blipFill>
          <p:spPr bwMode="auto">
            <a:xfrm>
              <a:off x="0" y="5980"/>
              <a:ext cx="2067859" cy="190649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feld 8"/>
            <p:cNvSpPr txBox="1"/>
            <p:nvPr/>
          </p:nvSpPr>
          <p:spPr>
            <a:xfrm>
              <a:off x="0" y="1960282"/>
              <a:ext cx="2073275" cy="40640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1000"/>
                </a:spcAft>
              </a:pPr>
              <a:r>
                <a:rPr lang="de-CH" sz="800" b="1">
                  <a:solidFill>
                    <a:srgbClr val="000000"/>
                  </a:solidFill>
                  <a:effectLst/>
                  <a:latin typeface="Tahoma"/>
                  <a:ea typeface="Calibri"/>
                  <a:cs typeface="Times New Roman"/>
                </a:rPr>
                <a:t>Die Versuchung von Adam und Eva</a:t>
              </a:r>
              <a:r>
                <a:rPr lang="de-CH" sz="800" b="1">
                  <a:solidFill>
                    <a:srgbClr val="FF00FF"/>
                  </a:solidFill>
                  <a:effectLst/>
                  <a:latin typeface="Tahoma"/>
                  <a:ea typeface="Calibri"/>
                  <a:cs typeface="Times New Roman"/>
                </a:rPr>
                <a:t/>
              </a:r>
              <a:br>
                <a:rPr lang="de-CH" sz="800" b="1">
                  <a:solidFill>
                    <a:srgbClr val="FF00FF"/>
                  </a:solidFill>
                  <a:effectLst/>
                  <a:latin typeface="Tahoma"/>
                  <a:ea typeface="Calibri"/>
                  <a:cs typeface="Times New Roman"/>
                </a:rPr>
              </a:br>
              <a:r>
                <a:rPr lang="de-CH" sz="800" b="1">
                  <a:solidFill>
                    <a:srgbClr val="000000"/>
                  </a:solidFill>
                  <a:effectLst/>
                  <a:latin typeface="Tahoma"/>
                  <a:ea typeface="Calibri"/>
                  <a:cs typeface="Times New Roman"/>
                </a:rPr>
                <a:t>Kirchenfenster in Le Mans </a:t>
              </a:r>
              <a:r>
                <a:rPr lang="de-CH" sz="800" b="1">
                  <a:solidFill>
                    <a:srgbClr val="FF00FF"/>
                  </a:solidFill>
                  <a:effectLst/>
                  <a:latin typeface="Tahoma"/>
                  <a:ea typeface="Calibri"/>
                  <a:cs typeface="Times New Roman"/>
                </a:rPr>
                <a:t/>
              </a:r>
              <a:br>
                <a:rPr lang="de-CH" sz="800" b="1">
                  <a:solidFill>
                    <a:srgbClr val="FF00FF"/>
                  </a:solidFill>
                  <a:effectLst/>
                  <a:latin typeface="Tahoma"/>
                  <a:ea typeface="Calibri"/>
                  <a:cs typeface="Times New Roman"/>
                </a:rPr>
              </a:br>
              <a:r>
                <a:rPr lang="de-CH" sz="600" b="1">
                  <a:solidFill>
                    <a:srgbClr val="000000"/>
                  </a:solidFill>
                  <a:effectLst/>
                  <a:latin typeface="Tahoma"/>
                  <a:ea typeface="Calibri"/>
                  <a:cs typeface="Times New Roman"/>
                </a:rPr>
                <a:t>(Selbymay, CC-BY-SA 3.0)</a:t>
              </a:r>
              <a:endParaRPr lang="de-CH" sz="900" b="1">
                <a:solidFill>
                  <a:srgbClr val="4F81BD"/>
                </a:solidFill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090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Jak 3,2: </a:t>
            </a:r>
            <a:r>
              <a:rPr lang="de-DE" sz="4000" b="1" dirty="0" smtClean="0"/>
              <a:t>Denn wir alle straucheln oft.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70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Der Sündenfall und seine Folgen</a:t>
            </a:r>
            <a:r>
              <a:rPr lang="de-CH" b="1" dirty="0" smtClean="0">
                <a:solidFill>
                  <a:srgbClr val="FF00FF"/>
                </a:solidFill>
              </a:rPr>
              <a:t/>
            </a:r>
            <a:br>
              <a:rPr lang="de-CH" b="1" dirty="0" smtClean="0">
                <a:solidFill>
                  <a:srgbClr val="FF00FF"/>
                </a:solidFill>
              </a:rPr>
            </a:br>
            <a:r>
              <a:rPr lang="de-CH" sz="3600" b="1" dirty="0">
                <a:solidFill>
                  <a:srgbClr val="FF00FF"/>
                </a:solidFill>
              </a:rPr>
              <a:t/>
            </a:r>
            <a:br>
              <a:rPr lang="de-CH" sz="3600" b="1" dirty="0">
                <a:solidFill>
                  <a:srgbClr val="FF00FF"/>
                </a:solidFill>
              </a:rPr>
            </a:br>
            <a:r>
              <a:rPr lang="de-CH" sz="3600" b="1" dirty="0"/>
              <a:t>   Einleitung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3600" b="1" dirty="0"/>
              <a:t>   1.</a:t>
            </a:r>
            <a:r>
              <a:rPr lang="de-CH" sz="3600" b="1" dirty="0">
                <a:solidFill>
                  <a:srgbClr val="FF00FF"/>
                </a:solidFill>
              </a:rPr>
              <a:t>	</a:t>
            </a:r>
            <a:r>
              <a:rPr lang="de-CH" sz="3600" b="1" dirty="0"/>
              <a:t>Woher kommt die Sünde?</a:t>
            </a:r>
            <a:r>
              <a:rPr lang="de-CH" sz="3800" b="1" dirty="0" smtClean="0">
                <a:solidFill>
                  <a:srgbClr val="FF00FF"/>
                </a:solidFill>
              </a:rPr>
              <a:t/>
            </a:r>
            <a:br>
              <a:rPr lang="de-CH" sz="3800" b="1" dirty="0" smtClean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3600" b="1" dirty="0" smtClean="0"/>
              <a:t>   </a:t>
            </a:r>
            <a:r>
              <a:rPr lang="de-CH" sz="3600" b="1" dirty="0"/>
              <a:t>2</a:t>
            </a:r>
            <a:r>
              <a:rPr lang="de-CH" sz="3600" b="1" dirty="0" smtClean="0"/>
              <a:t>.</a:t>
            </a:r>
            <a:r>
              <a:rPr lang="de-CH" sz="3600" b="1" dirty="0">
                <a:solidFill>
                  <a:srgbClr val="FF00FF"/>
                </a:solidFill>
              </a:rPr>
              <a:t>	</a:t>
            </a:r>
            <a:r>
              <a:rPr lang="de-CH" sz="3600" b="1" dirty="0" smtClean="0"/>
              <a:t>Was ist Sünde?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3600" b="1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</a:rPr>
              <a:t>3.</a:t>
            </a:r>
            <a:r>
              <a:rPr lang="de-CH" sz="3600" b="1" dirty="0">
                <a:solidFill>
                  <a:srgbClr val="FF00FF"/>
                </a:solidFill>
              </a:rPr>
              <a:t>	</a:t>
            </a:r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</a:rPr>
              <a:t>Welches sind die Folgen der Sünde?</a:t>
            </a:r>
            <a:r>
              <a:rPr lang="de-CH" sz="4000" b="1" dirty="0">
                <a:solidFill>
                  <a:srgbClr val="FF00FF"/>
                </a:solidFill>
              </a:rPr>
              <a:t/>
            </a:r>
            <a:br>
              <a:rPr lang="de-CH" sz="4000" b="1" dirty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3600" b="1" dirty="0" smtClean="0"/>
              <a:t>Synthese und Ausblick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152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1Mo 2,17: </a:t>
            </a:r>
            <a:r>
              <a:rPr lang="de-DE" sz="4000" b="1" dirty="0" smtClean="0"/>
              <a:t>Aber vom Baum der Erkenntnis des Guten und Bösen, davon darfst du nicht essen; denn zu der Zeit, da du davon isst, musst du sterben.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13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332656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FOLGEN DER SÜNDE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921829" y="6464369"/>
            <a:ext cx="7466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b="1" dirty="0" smtClean="0"/>
              <a:t>Bild: Caspar David Friederich: «</a:t>
            </a:r>
            <a:r>
              <a:rPr lang="de-CH" sz="1200" b="1" dirty="0" err="1" smtClean="0"/>
              <a:t>Kügelgens</a:t>
            </a:r>
            <a:r>
              <a:rPr lang="de-CH" sz="1200" b="1" dirty="0" smtClean="0"/>
              <a:t> Grab» (1822)</a:t>
            </a:r>
            <a:endParaRPr lang="de-CH" sz="1200" b="1" dirty="0"/>
          </a:p>
        </p:txBody>
      </p:sp>
      <p:pic>
        <p:nvPicPr>
          <p:cNvPr id="3074" name="Picture 2" descr="http://upload.wikimedia.org/wikipedia/commons/thumb/5/5d/Caspar_David_Friedrich_066.jpg/800px-Caspar_David_Friedrich_0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57" y="1089351"/>
            <a:ext cx="7375261" cy="537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115616" y="4869160"/>
            <a:ext cx="6952957" cy="134840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rgbClr val="A89E64"/>
            </a:solidFill>
          </a:ln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3200" b="1" dirty="0" err="1" smtClean="0"/>
              <a:t>Röm</a:t>
            </a:r>
            <a:r>
              <a:rPr lang="de-CH" sz="3200" b="1" dirty="0" smtClean="0"/>
              <a:t> 6,23: Denn der Lohn der Sünde</a:t>
            </a:r>
            <a:r>
              <a:rPr lang="de-CH" sz="3200" b="1" dirty="0" smtClean="0">
                <a:solidFill>
                  <a:srgbClr val="FF00FF"/>
                </a:solidFill>
              </a:rPr>
              <a:t/>
            </a:r>
            <a:br>
              <a:rPr lang="de-CH" sz="3200" b="1" dirty="0" smtClean="0">
                <a:solidFill>
                  <a:srgbClr val="FF00FF"/>
                </a:solidFill>
              </a:rPr>
            </a:br>
            <a:r>
              <a:rPr lang="de-CH" sz="3200" b="1" dirty="0" smtClean="0"/>
              <a:t>ist der Tod.</a:t>
            </a:r>
            <a:endParaRPr lang="de-CH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492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«TOD» IN DER BIBEL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5148063" y="1770501"/>
            <a:ext cx="3212673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 smtClean="0"/>
              <a:t> Leiblicher Tod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148063" y="3354677"/>
            <a:ext cx="3212675" cy="79440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/>
              <a:t> </a:t>
            </a:r>
            <a:r>
              <a:rPr lang="de-CH" sz="2800" b="1" dirty="0" smtClean="0"/>
              <a:t>Geistlicher Tod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148063" y="4938853"/>
            <a:ext cx="3212674" cy="794403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/>
              <a:t> </a:t>
            </a:r>
            <a:r>
              <a:rPr lang="de-CH" sz="2800" b="1" dirty="0" smtClean="0"/>
              <a:t>Ewiger Tod</a:t>
            </a:r>
            <a:endParaRPr lang="de-CH" sz="2800" b="1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4247964" y="3760012"/>
            <a:ext cx="72008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4247964" y="2164641"/>
            <a:ext cx="576064" cy="54427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4247964" y="4877299"/>
            <a:ext cx="576064" cy="5679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upload.wikimedia.org/wikipedia/commons/thumb/5/5d/Caspar_David_Friedrich_066.jpg/800px-Caspar_David_Friedrich_0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5" y="2132856"/>
            <a:ext cx="3377411" cy="246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627111" y="4725144"/>
            <a:ext cx="3377411" cy="67129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000" b="1" dirty="0" smtClean="0"/>
              <a:t>TOD = TRENNUNG</a:t>
            </a:r>
            <a:endParaRPr lang="de-CH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89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«TOD» IN DER BIBEL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5148063" y="1770501"/>
            <a:ext cx="3212673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 smtClean="0"/>
              <a:t> Leiblicher Tod</a:t>
            </a:r>
            <a:endParaRPr lang="de-CH" sz="2800" b="1" dirty="0"/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4247964" y="2164641"/>
            <a:ext cx="576064" cy="54427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upload.wikimedia.org/wikipedia/commons/thumb/5/5d/Caspar_David_Friedrich_066.jpg/800px-Caspar_David_Friedrich_0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5" y="2132856"/>
            <a:ext cx="3377411" cy="246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627111" y="4725144"/>
            <a:ext cx="3377411" cy="67129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000" b="1" dirty="0" smtClean="0"/>
              <a:t>TOD = TRENNUNG</a:t>
            </a:r>
            <a:endParaRPr lang="de-CH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97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1Mo 3,19a: </a:t>
            </a:r>
            <a:r>
              <a:rPr lang="de-DE" sz="4000" b="1" dirty="0" smtClean="0"/>
              <a:t>Im </a:t>
            </a:r>
            <a:r>
              <a:rPr lang="de-DE" sz="4000" b="1" dirty="0" err="1" smtClean="0"/>
              <a:t>Schweisse</a:t>
            </a:r>
            <a:r>
              <a:rPr lang="de-DE" sz="4000" b="1" dirty="0" smtClean="0"/>
              <a:t> deines Angesichts wirst du dein Brot essen, bis du wieder zurückkehrst zum Erdboden, denn von ihm bist du genommen.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18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1Mo 3,19b: </a:t>
            </a:r>
            <a:r>
              <a:rPr lang="de-DE" sz="4000" b="1" dirty="0" smtClean="0"/>
              <a:t>Denn Staub bist du, und zum Staub wirst du zurückkehren.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5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udenfriedhof, Friedhof, Stille, Abendhimmel, Grabst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195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«TOD» IN DER BIBEL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5148063" y="1770501"/>
            <a:ext cx="3212673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 smtClean="0"/>
              <a:t> Leiblicher Tod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148063" y="3354677"/>
            <a:ext cx="3212675" cy="79440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/>
              <a:t> </a:t>
            </a:r>
            <a:r>
              <a:rPr lang="de-CH" sz="2800" b="1" dirty="0" smtClean="0"/>
              <a:t>Geistlicher Tod</a:t>
            </a:r>
            <a:endParaRPr lang="de-CH" sz="2800" b="1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4247964" y="3760012"/>
            <a:ext cx="72008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4247964" y="2164641"/>
            <a:ext cx="576064" cy="54427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upload.wikimedia.org/wikipedia/commons/thumb/5/5d/Caspar_David_Friedrich_066.jpg/800px-Caspar_David_Friedrich_0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5" y="2132856"/>
            <a:ext cx="3377411" cy="246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627111" y="4725144"/>
            <a:ext cx="3377411" cy="67129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000" b="1" dirty="0" smtClean="0"/>
              <a:t>TOD = TRENNUNG</a:t>
            </a:r>
            <a:endParaRPr lang="de-CH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31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Der Sündenfall und seine Folgen</a:t>
            </a:r>
            <a:r>
              <a:rPr lang="de-CH" b="1" dirty="0" smtClean="0">
                <a:solidFill>
                  <a:srgbClr val="FF00FF"/>
                </a:solidFill>
              </a:rPr>
              <a:t/>
            </a:r>
            <a:br>
              <a:rPr lang="de-CH" b="1" dirty="0" smtClean="0">
                <a:solidFill>
                  <a:srgbClr val="FF00FF"/>
                </a:solidFill>
              </a:rPr>
            </a:br>
            <a:r>
              <a:rPr lang="de-CH" sz="3600" b="1" dirty="0">
                <a:solidFill>
                  <a:srgbClr val="FF00FF"/>
                </a:solidFill>
              </a:rPr>
              <a:t/>
            </a:r>
            <a:br>
              <a:rPr lang="de-CH" sz="3600" b="1" dirty="0">
                <a:solidFill>
                  <a:srgbClr val="FF00FF"/>
                </a:solidFill>
              </a:rPr>
            </a:br>
            <a:r>
              <a:rPr lang="de-CH" sz="3600" b="1" dirty="0"/>
              <a:t>   Einleitung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3600" b="1" dirty="0">
                <a:solidFill>
                  <a:schemeClr val="accent6">
                    <a:lumMod val="75000"/>
                  </a:schemeClr>
                </a:solidFill>
              </a:rPr>
              <a:t>   1.</a:t>
            </a:r>
            <a:r>
              <a:rPr lang="de-CH" sz="3600" b="1" dirty="0">
                <a:solidFill>
                  <a:srgbClr val="FF00FF"/>
                </a:solidFill>
              </a:rPr>
              <a:t>	</a:t>
            </a:r>
            <a:r>
              <a:rPr lang="de-CH" sz="3600" b="1" dirty="0">
                <a:solidFill>
                  <a:schemeClr val="accent6">
                    <a:lumMod val="75000"/>
                  </a:schemeClr>
                </a:solidFill>
              </a:rPr>
              <a:t>Woher kommt die Sünde?</a:t>
            </a:r>
            <a:r>
              <a:rPr lang="de-CH" sz="3800" b="1" dirty="0" smtClean="0">
                <a:solidFill>
                  <a:srgbClr val="FF00FF"/>
                </a:solidFill>
              </a:rPr>
              <a:t/>
            </a:r>
            <a:br>
              <a:rPr lang="de-CH" sz="3800" b="1" dirty="0" smtClean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de-CH" sz="3600" b="1" dirty="0"/>
              <a:t>2</a:t>
            </a:r>
            <a:r>
              <a:rPr lang="de-CH" sz="3600" b="1" dirty="0" smtClean="0"/>
              <a:t>.</a:t>
            </a:r>
            <a:r>
              <a:rPr lang="de-CH" sz="3600" b="1" dirty="0">
                <a:solidFill>
                  <a:srgbClr val="FF00FF"/>
                </a:solidFill>
              </a:rPr>
              <a:t>	</a:t>
            </a:r>
            <a:r>
              <a:rPr lang="de-CH" sz="3600" b="1" dirty="0" smtClean="0"/>
              <a:t>Was ist Sünde?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3600" b="1" dirty="0"/>
              <a:t>   </a:t>
            </a:r>
            <a:r>
              <a:rPr lang="de-CH" sz="3600" b="1" dirty="0" smtClean="0"/>
              <a:t>3.</a:t>
            </a:r>
            <a:r>
              <a:rPr lang="de-CH" sz="3600" b="1" dirty="0">
                <a:solidFill>
                  <a:srgbClr val="FF00FF"/>
                </a:solidFill>
              </a:rPr>
              <a:t>	</a:t>
            </a:r>
            <a:r>
              <a:rPr lang="de-CH" sz="3600" b="1" dirty="0" smtClean="0"/>
              <a:t>Welches sind die Folgen der Sünde?</a:t>
            </a:r>
            <a:r>
              <a:rPr lang="de-CH" sz="4000" b="1" dirty="0">
                <a:solidFill>
                  <a:srgbClr val="FF00FF"/>
                </a:solidFill>
              </a:rPr>
              <a:t/>
            </a:r>
            <a:br>
              <a:rPr lang="de-CH" sz="4000" b="1" dirty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3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de-CH" sz="3600" b="1" dirty="0" smtClean="0"/>
              <a:t>Synthese und Ausblick</a:t>
            </a:r>
            <a:endParaRPr lang="de-CH" sz="3600" b="1" dirty="0"/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9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Jes</a:t>
            </a:r>
            <a:r>
              <a:rPr lang="de-CH" sz="4000" b="1" dirty="0" smtClean="0">
                <a:solidFill>
                  <a:srgbClr val="D4732A"/>
                </a:solidFill>
              </a:rPr>
              <a:t> 59,2a: </a:t>
            </a:r>
            <a:r>
              <a:rPr lang="de-DE" sz="4000" b="1" dirty="0" smtClean="0"/>
              <a:t>Eure Vergehen sind es, </a:t>
            </a:r>
            <a:r>
              <a:rPr lang="de-DE" sz="4000" b="1" dirty="0" smtClean="0">
                <a:solidFill>
                  <a:srgbClr val="FF00FF"/>
                </a:solidFill>
              </a:rPr>
              <a:t/>
            </a:r>
            <a:br>
              <a:rPr lang="de-DE" sz="4000" b="1" dirty="0" smtClean="0">
                <a:solidFill>
                  <a:srgbClr val="FF00FF"/>
                </a:solidFill>
              </a:rPr>
            </a:br>
            <a:r>
              <a:rPr lang="de-DE" sz="4000" b="1" dirty="0" smtClean="0"/>
              <a:t>die eine Scheidung gemacht haben zwischen euch und eurem Gott.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876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GEISTLICHE TOD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1402314" y="4077072"/>
            <a:ext cx="1889860" cy="7944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GOTT</a:t>
            </a:r>
            <a:endParaRPr lang="de-CH" sz="2800" b="1" dirty="0"/>
          </a:p>
        </p:txBody>
      </p:sp>
      <p:sp>
        <p:nvSpPr>
          <p:cNvPr id="3" name="Gleichschenkliges Dreieck 2"/>
          <p:cNvSpPr/>
          <p:nvPr/>
        </p:nvSpPr>
        <p:spPr>
          <a:xfrm>
            <a:off x="1691680" y="2420888"/>
            <a:ext cx="1311128" cy="1116124"/>
          </a:xfrm>
          <a:prstGeom prst="triangl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Smiley 3"/>
          <p:cNvSpPr/>
          <p:nvPr/>
        </p:nvSpPr>
        <p:spPr>
          <a:xfrm>
            <a:off x="6156176" y="2420888"/>
            <a:ext cx="1206484" cy="1152128"/>
          </a:xfrm>
          <a:prstGeom prst="smileyFace">
            <a:avLst/>
          </a:prstGeom>
          <a:gradFill>
            <a:gsLst>
              <a:gs pos="0">
                <a:srgbClr val="FFFF00"/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feld 7"/>
          <p:cNvSpPr txBox="1"/>
          <p:nvPr/>
        </p:nvSpPr>
        <p:spPr>
          <a:xfrm>
            <a:off x="5814488" y="4077072"/>
            <a:ext cx="1889860" cy="7944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MENSCH</a:t>
            </a:r>
            <a:endParaRPr lang="de-CH" sz="28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604908" y="1518139"/>
            <a:ext cx="1889860" cy="7944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SÜNDE</a:t>
            </a:r>
            <a:endParaRPr lang="de-CH" sz="2800" b="1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4427984" y="2564904"/>
            <a:ext cx="0" cy="27363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644008" y="2564904"/>
            <a:ext cx="0" cy="27363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1395329" y="5517232"/>
            <a:ext cx="6309019" cy="79440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Trennung zwischen Gott und Mensch</a:t>
            </a:r>
            <a:endParaRPr lang="de-CH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0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332656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GARTEN EDEN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48499" y="6359272"/>
            <a:ext cx="8213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smtClean="0"/>
              <a:t>Bild: Lucas Cranach der Ältere (16. Jahrhundert)</a:t>
            </a:r>
            <a:endParaRPr lang="de-CH" sz="1600" b="1" dirty="0"/>
          </a:p>
        </p:txBody>
      </p:sp>
      <p:pic>
        <p:nvPicPr>
          <p:cNvPr id="7170" name="Picture 2" descr="https://upload.wikimedia.org/wikipedia/commons/thumb/6/65/Lucas_Cranach_d._%C3%84._035.jpg/800px-Lucas_Cranach_d._%C3%84._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13" y="1268760"/>
            <a:ext cx="727098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39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Eph</a:t>
            </a:r>
            <a:r>
              <a:rPr lang="de-CH" sz="4000" b="1" dirty="0" smtClean="0">
                <a:solidFill>
                  <a:srgbClr val="D4732A"/>
                </a:solidFill>
              </a:rPr>
              <a:t> 2,1: </a:t>
            </a:r>
            <a:r>
              <a:rPr lang="de-DE" sz="4000" b="1" dirty="0" smtClean="0"/>
              <a:t>Ihr wart tot in euren </a:t>
            </a:r>
            <a:r>
              <a:rPr lang="de-DE" sz="4000" b="1" dirty="0" err="1" smtClean="0"/>
              <a:t>Ver-gehungen</a:t>
            </a:r>
            <a:r>
              <a:rPr lang="de-DE" sz="4000" b="1" dirty="0" smtClean="0"/>
              <a:t> und Sünden.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853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1Mo 3,22a: </a:t>
            </a:r>
            <a:r>
              <a:rPr lang="de-DE" sz="4000" b="1" dirty="0" smtClean="0"/>
              <a:t>Und Gott, der Herr, sprach: Siehe, der Mensch ist geworden wie einer von uns, zu erkennen Gutes und Böses. 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54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1Mo 3,22b: </a:t>
            </a:r>
            <a:r>
              <a:rPr lang="de-DE" sz="4000" b="1" dirty="0" smtClean="0"/>
              <a:t>Und nun, dass er nicht etwa seine Hand ausstrecke und noch von dem Baum des Lebens nehme und esse und ewig lebe.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432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VERTREIBUNG AUS DEM PARADIES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827584" y="6320353"/>
            <a:ext cx="7466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smtClean="0"/>
              <a:t>Bild: Giovanni di Paolo: «Vertreibung aus dem Paradies» (1445)</a:t>
            </a:r>
            <a:endParaRPr lang="de-CH" sz="1600" b="1" dirty="0"/>
          </a:p>
        </p:txBody>
      </p:sp>
      <p:pic>
        <p:nvPicPr>
          <p:cNvPr id="3076" name="Picture 4" descr="http://upload.wikimedia.org/wikipedia/commons/thumb/9/9b/Creation-and-the-expulsion-from-the-paradise-11291.jpg/640px-Creation-and-the-expulsion-from-the-paradise-112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841" y="1318219"/>
            <a:ext cx="5648325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43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1Mo 3,23: </a:t>
            </a:r>
            <a:r>
              <a:rPr lang="de-DE" sz="4000" b="1" dirty="0" smtClean="0"/>
              <a:t>Und Gott, der Herr, schickte ihn aus dem Garten Eden hinaus, den Erdboden zu bebauen, von dem er genommen war.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65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568952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1Mo 3,24: </a:t>
            </a:r>
            <a:r>
              <a:rPr lang="de-DE" sz="4000" b="1" dirty="0" smtClean="0"/>
              <a:t>Und er trieb den Menschen aus und </a:t>
            </a:r>
            <a:r>
              <a:rPr lang="de-DE" sz="4000" b="1" dirty="0" err="1" smtClean="0"/>
              <a:t>liess</a:t>
            </a:r>
            <a:r>
              <a:rPr lang="de-DE" sz="4000" b="1" dirty="0" smtClean="0"/>
              <a:t> östlich vom Garten Eden die Cherubim sich lagern und die </a:t>
            </a:r>
            <a:r>
              <a:rPr lang="de-DE" sz="4000" b="1" dirty="0" err="1" smtClean="0"/>
              <a:t>Flam-me</a:t>
            </a:r>
            <a:r>
              <a:rPr lang="de-DE" sz="4000" b="1" dirty="0" smtClean="0"/>
              <a:t> des zuckenden Schwertes, den Weg zum Baum des Lebens zu bewachen.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20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WEITERE AUSWIRKUNGEN DER SÜNDE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11254" y="2420888"/>
            <a:ext cx="7677170" cy="79440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/>
              <a:t> </a:t>
            </a:r>
            <a:r>
              <a:rPr lang="de-CH" sz="2800" b="1" dirty="0" smtClean="0"/>
              <a:t>SCHLANGE</a:t>
            </a:r>
            <a:endParaRPr lang="de-CH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67204" y="1527175"/>
            <a:ext cx="766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smtClean="0"/>
              <a:t>Vgl. die Strafankündigung Gottes in 1Mo 3,14-19</a:t>
            </a:r>
            <a:endParaRPr lang="de-CH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2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1Mo 3,1a: </a:t>
            </a:r>
            <a:r>
              <a:rPr lang="de-DE" sz="4000" b="1" dirty="0" smtClean="0"/>
              <a:t>Und die Schlange war listiger als alle Tiere des Feldes, die Gott, der Herr gemacht hatte; und sie sprach zu der Frau …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18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11255" y="3354677"/>
            <a:ext cx="7677169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SATAN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11254" y="2420888"/>
            <a:ext cx="7677170" cy="79440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/>
              <a:t> </a:t>
            </a:r>
            <a:r>
              <a:rPr lang="de-CH" sz="2800" b="1" dirty="0" smtClean="0"/>
              <a:t>SCHLANGE</a:t>
            </a:r>
            <a:endParaRPr lang="de-CH" sz="2800" b="1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WEITERE AUSWIRKUNGEN DER SÜNDE</a:t>
            </a:r>
            <a:endParaRPr lang="de-CH" sz="36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667204" y="1527175"/>
            <a:ext cx="766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smtClean="0"/>
              <a:t>Vgl. die Strafankündigung Gottes in 1Mo 3,14-19</a:t>
            </a:r>
            <a:endParaRPr lang="de-CH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2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11255" y="3354677"/>
            <a:ext cx="7677169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SATAN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11254" y="2420888"/>
            <a:ext cx="7677170" cy="79440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/>
              <a:t> </a:t>
            </a:r>
            <a:r>
              <a:rPr lang="de-CH" sz="2800" b="1" dirty="0" smtClean="0"/>
              <a:t>SCHLANGE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694891" y="4278582"/>
            <a:ext cx="7693533" cy="794403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FRAU</a:t>
            </a:r>
            <a:endParaRPr lang="de-CH" sz="2800" b="1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WEITERE AUSWIRKUNGEN DER SÜNDE</a:t>
            </a:r>
            <a:endParaRPr lang="de-CH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667204" y="1527175"/>
            <a:ext cx="766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smtClean="0"/>
              <a:t>Vgl. die Strafankündigung Gottes in 1Mo 3,14-19</a:t>
            </a:r>
            <a:endParaRPr lang="de-CH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2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11255" y="3354677"/>
            <a:ext cx="7677169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SATAN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11254" y="2420888"/>
            <a:ext cx="7677170" cy="79440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/>
              <a:t> </a:t>
            </a:r>
            <a:r>
              <a:rPr lang="de-CH" sz="2800" b="1" dirty="0" smtClean="0"/>
              <a:t>SCHLANGE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694891" y="4278582"/>
            <a:ext cx="7693533" cy="794403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FRAU</a:t>
            </a:r>
            <a:endParaRPr lang="de-CH" sz="28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721532" y="5229200"/>
            <a:ext cx="7666892" cy="79440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 MANN</a:t>
            </a:r>
            <a:endParaRPr lang="de-CH" sz="2800" b="1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WEITERE AUSWIRKUNGEN DER SÜNDE</a:t>
            </a:r>
            <a:endParaRPr lang="de-CH" sz="36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667204" y="1527175"/>
            <a:ext cx="766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smtClean="0"/>
              <a:t>Vgl. die Strafankündigung Gottes in 1Mo 3,14-19</a:t>
            </a:r>
            <a:endParaRPr lang="de-CH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07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KAIN UND ABEL (1. MOSE 4)</a:t>
            </a:r>
            <a:endParaRPr lang="de-CH" sz="3600" b="1" dirty="0"/>
          </a:p>
        </p:txBody>
      </p:sp>
      <p:pic>
        <p:nvPicPr>
          <p:cNvPr id="1026" name="Picture 2" descr="https://upload.wikimedia.org/wikipedia/commons/1/1b/Titian_-_Cain_and_Ab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43" y="1364938"/>
            <a:ext cx="471487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827584" y="6320353"/>
            <a:ext cx="7466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smtClean="0"/>
              <a:t>Bild: Tizian (1570/76)</a:t>
            </a:r>
            <a:endParaRPr lang="de-CH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55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792" y="476672"/>
            <a:ext cx="8280920" cy="5904656"/>
          </a:xfrm>
        </p:spPr>
        <p:txBody>
          <a:bodyPr anchor="t">
            <a:normAutofit/>
          </a:bodyPr>
          <a:lstStyle/>
          <a:p>
            <a:pPr algn="l"/>
            <a:r>
              <a:rPr lang="de-CH" b="1" dirty="0" smtClean="0"/>
              <a:t>Der Sündenfall und seine Folgen</a:t>
            </a:r>
            <a:r>
              <a:rPr lang="de-CH" b="1" dirty="0" smtClean="0">
                <a:solidFill>
                  <a:srgbClr val="FF00FF"/>
                </a:solidFill>
              </a:rPr>
              <a:t/>
            </a:r>
            <a:br>
              <a:rPr lang="de-CH" b="1" dirty="0" smtClean="0">
                <a:solidFill>
                  <a:srgbClr val="FF00FF"/>
                </a:solidFill>
              </a:rPr>
            </a:br>
            <a:r>
              <a:rPr lang="de-CH" sz="3600" b="1" dirty="0">
                <a:solidFill>
                  <a:srgbClr val="FF00FF"/>
                </a:solidFill>
              </a:rPr>
              <a:t/>
            </a:r>
            <a:br>
              <a:rPr lang="de-CH" sz="3600" b="1" dirty="0">
                <a:solidFill>
                  <a:srgbClr val="FF00FF"/>
                </a:solidFill>
              </a:rPr>
            </a:br>
            <a:r>
              <a:rPr lang="de-CH" sz="3600" b="1" dirty="0"/>
              <a:t>   Einleitung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3600" b="1" dirty="0"/>
              <a:t>   1.</a:t>
            </a:r>
            <a:r>
              <a:rPr lang="de-CH" sz="3600" b="1" dirty="0">
                <a:solidFill>
                  <a:srgbClr val="FF00FF"/>
                </a:solidFill>
              </a:rPr>
              <a:t>	</a:t>
            </a:r>
            <a:r>
              <a:rPr lang="de-CH" sz="3600" b="1" dirty="0"/>
              <a:t>Woher kommt die Sünde?</a:t>
            </a:r>
            <a:r>
              <a:rPr lang="de-CH" sz="3800" b="1" dirty="0" smtClean="0">
                <a:solidFill>
                  <a:srgbClr val="FF00FF"/>
                </a:solidFill>
              </a:rPr>
              <a:t/>
            </a:r>
            <a:br>
              <a:rPr lang="de-CH" sz="3800" b="1" dirty="0" smtClean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3600" b="1" dirty="0" smtClean="0"/>
              <a:t>   </a:t>
            </a:r>
            <a:r>
              <a:rPr lang="de-CH" sz="3600" b="1" dirty="0"/>
              <a:t>2</a:t>
            </a:r>
            <a:r>
              <a:rPr lang="de-CH" sz="3600" b="1" dirty="0" smtClean="0"/>
              <a:t>.</a:t>
            </a:r>
            <a:r>
              <a:rPr lang="de-CH" sz="3600" b="1" dirty="0">
                <a:solidFill>
                  <a:srgbClr val="FF00FF"/>
                </a:solidFill>
              </a:rPr>
              <a:t>	</a:t>
            </a:r>
            <a:r>
              <a:rPr lang="de-CH" sz="3600" b="1" dirty="0" smtClean="0"/>
              <a:t>Was ist Sünde?</a:t>
            </a:r>
            <a:r>
              <a:rPr lang="de-CH" sz="4000" b="1" dirty="0" smtClean="0">
                <a:solidFill>
                  <a:srgbClr val="FF00FF"/>
                </a:solidFill>
              </a:rPr>
              <a:t/>
            </a:r>
            <a:br>
              <a:rPr lang="de-CH" sz="4000" b="1" dirty="0" smtClean="0">
                <a:solidFill>
                  <a:srgbClr val="FF00FF"/>
                </a:solidFill>
              </a:rPr>
            </a:br>
            <a:r>
              <a:rPr lang="de-CH" sz="1800" b="1" dirty="0">
                <a:solidFill>
                  <a:srgbClr val="FF00FF"/>
                </a:solidFill>
              </a:rPr>
              <a:t/>
            </a:r>
            <a:br>
              <a:rPr lang="de-CH" sz="1800" b="1" dirty="0">
                <a:solidFill>
                  <a:srgbClr val="FF00FF"/>
                </a:solidFill>
              </a:rPr>
            </a:br>
            <a:r>
              <a:rPr lang="de-CH" sz="3600" b="1" dirty="0"/>
              <a:t>   </a:t>
            </a:r>
            <a:r>
              <a:rPr lang="de-CH" sz="3600" b="1" dirty="0" smtClean="0"/>
              <a:t>3.</a:t>
            </a:r>
            <a:r>
              <a:rPr lang="de-CH" sz="3600" b="1" dirty="0">
                <a:solidFill>
                  <a:srgbClr val="FF00FF"/>
                </a:solidFill>
              </a:rPr>
              <a:t>	</a:t>
            </a:r>
            <a:r>
              <a:rPr lang="de-CH" sz="3600" b="1" dirty="0" smtClean="0"/>
              <a:t>Welches sind die Folgen der Sünde?</a:t>
            </a:r>
            <a:r>
              <a:rPr lang="de-CH" sz="4000" b="1" dirty="0">
                <a:solidFill>
                  <a:srgbClr val="FF00FF"/>
                </a:solidFill>
              </a:rPr>
              <a:t/>
            </a:r>
            <a:br>
              <a:rPr lang="de-CH" sz="4000" b="1" dirty="0">
                <a:solidFill>
                  <a:srgbClr val="FF00FF"/>
                </a:solidFill>
              </a:rPr>
            </a:br>
            <a:r>
              <a:rPr lang="de-CH" sz="1800" b="1" dirty="0" smtClean="0">
                <a:solidFill>
                  <a:srgbClr val="FF00FF"/>
                </a:solidFill>
              </a:rPr>
              <a:t/>
            </a:r>
            <a:br>
              <a:rPr lang="de-CH" sz="1800" b="1" dirty="0" smtClean="0">
                <a:solidFill>
                  <a:srgbClr val="FF00FF"/>
                </a:solidFill>
              </a:rPr>
            </a:br>
            <a:r>
              <a:rPr lang="de-CH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</a:rPr>
              <a:t>  Synthese und Ausblick</a:t>
            </a:r>
            <a:endParaRPr lang="de-CH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Grafik 3" descr="http://www.calligraphy-museum.com/EditorFiles/image/News/2011/09/2011-09-28_b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41168"/>
            <a:ext cx="3009900" cy="15925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063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DER MENSCH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4616321" y="1623424"/>
            <a:ext cx="3744416" cy="122529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 smtClean="0"/>
              <a:t> LEIB: Bewusstsein für  </a:t>
            </a:r>
            <a:r>
              <a:rPr lang="de-CH" sz="2800" b="1" dirty="0" smtClean="0">
                <a:solidFill>
                  <a:srgbClr val="FF00FF"/>
                </a:solidFill>
              </a:rPr>
              <a:t/>
            </a:r>
            <a:br>
              <a:rPr lang="de-CH" sz="2800" b="1" dirty="0" smtClean="0">
                <a:solidFill>
                  <a:srgbClr val="FF00FF"/>
                </a:solidFill>
              </a:rPr>
            </a:br>
            <a:r>
              <a:rPr lang="de-CH" sz="2800" b="1" dirty="0" smtClean="0"/>
              <a:t> die Umwelt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616321" y="3203860"/>
            <a:ext cx="3744417" cy="122529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/>
              <a:t> </a:t>
            </a:r>
            <a:r>
              <a:rPr lang="de-CH" sz="2800" b="1" dirty="0" smtClean="0"/>
              <a:t>SEELE: Bewusstsein für </a:t>
            </a:r>
            <a:r>
              <a:rPr lang="de-CH" sz="2800" b="1" dirty="0" smtClean="0">
                <a:solidFill>
                  <a:srgbClr val="FF00FF"/>
                </a:solidFill>
              </a:rPr>
              <a:t/>
            </a:r>
            <a:br>
              <a:rPr lang="de-CH" sz="2800" b="1" dirty="0" smtClean="0">
                <a:solidFill>
                  <a:srgbClr val="FF00FF"/>
                </a:solidFill>
              </a:rPr>
            </a:br>
            <a:r>
              <a:rPr lang="de-CH" sz="2800" b="1" dirty="0" smtClean="0"/>
              <a:t> sich selbst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616320" y="4802472"/>
            <a:ext cx="3744417" cy="122529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 smtClean="0"/>
              <a:t> GEIST: Bewusstsein für</a:t>
            </a:r>
            <a:r>
              <a:rPr lang="de-CH" sz="2800" b="1" dirty="0" smtClean="0">
                <a:solidFill>
                  <a:srgbClr val="FF00FF"/>
                </a:solidFill>
              </a:rPr>
              <a:t/>
            </a:r>
            <a:br>
              <a:rPr lang="de-CH" sz="2800" b="1" dirty="0" smtClean="0">
                <a:solidFill>
                  <a:srgbClr val="FF00FF"/>
                </a:solidFill>
              </a:rPr>
            </a:br>
            <a:r>
              <a:rPr lang="de-CH" sz="2800" b="1" dirty="0" smtClean="0"/>
              <a:t> Gott</a:t>
            </a:r>
            <a:endParaRPr lang="de-CH" sz="2800" b="1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3707904" y="3816506"/>
            <a:ext cx="72008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3707904" y="2292764"/>
            <a:ext cx="576064" cy="54427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3707904" y="4725144"/>
            <a:ext cx="576064" cy="5679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lavineria.de/wp-content/uploads/Mensch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73955"/>
            <a:ext cx="2829156" cy="288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75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Röm</a:t>
            </a:r>
            <a:r>
              <a:rPr lang="de-CH" sz="4000" b="1" dirty="0" smtClean="0">
                <a:solidFill>
                  <a:srgbClr val="D4732A"/>
                </a:solidFill>
              </a:rPr>
              <a:t> 8,8: </a:t>
            </a:r>
            <a:r>
              <a:rPr lang="de-DE" sz="4000" b="1" dirty="0" smtClean="0"/>
              <a:t>Die aber, die im Fleisch sind, können Gott nicht gefallen.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44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Hebr</a:t>
            </a:r>
            <a:r>
              <a:rPr lang="de-CH" sz="4000" b="1" dirty="0" smtClean="0">
                <a:solidFill>
                  <a:srgbClr val="D4732A"/>
                </a:solidFill>
              </a:rPr>
              <a:t> 11,6: </a:t>
            </a:r>
            <a:r>
              <a:rPr lang="de-DE" sz="4000" b="1" dirty="0" smtClean="0"/>
              <a:t>Ohne Glauben aber ist es unmöglich, ihm [= Gott] zu gefallen.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443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err="1" smtClean="0">
                <a:solidFill>
                  <a:srgbClr val="D4732A"/>
                </a:solidFill>
              </a:rPr>
              <a:t>Joh</a:t>
            </a:r>
            <a:r>
              <a:rPr lang="de-CH" sz="4000" b="1" dirty="0" smtClean="0">
                <a:solidFill>
                  <a:srgbClr val="D4732A"/>
                </a:solidFill>
              </a:rPr>
              <a:t> 6,44: </a:t>
            </a:r>
            <a:r>
              <a:rPr lang="de-DE" sz="4000" b="1" dirty="0" smtClean="0"/>
              <a:t>Niemand kann zu mir kommen, es sei denn, dass ihn der Vater zieht, der mich gesandt hat.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10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VERTREIBUNG ADAMS UND EVAS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827584" y="6320353"/>
            <a:ext cx="7466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smtClean="0"/>
              <a:t>Bild: James </a:t>
            </a:r>
            <a:r>
              <a:rPr lang="de-CH" sz="1600" b="1" dirty="0" err="1" smtClean="0"/>
              <a:t>Tissot</a:t>
            </a:r>
            <a:r>
              <a:rPr lang="de-CH" sz="1600" b="1" dirty="0" smtClean="0"/>
              <a:t> (1896-1902)</a:t>
            </a:r>
            <a:endParaRPr lang="de-CH" sz="1600" b="1" dirty="0"/>
          </a:p>
        </p:txBody>
      </p:sp>
      <p:pic>
        <p:nvPicPr>
          <p:cNvPr id="2050" name="Picture 2" descr="https://upload.wikimedia.org/wikipedia/commons/thumb/6/6f/James_Jacques_Joseph_Tissot_-_Adam_and_Eve_Driven_From_Paradise_-_Google_Art_Project.jpg/800px-James_Jacques_Joseph_Tissot_-_Adam_and_Eve_Driven_From_Paradise_-_Google_Art_Proj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07" y="1298208"/>
            <a:ext cx="7077993" cy="502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88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643462" y="3403601"/>
            <a:ext cx="1512168" cy="97906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000" b="1" dirty="0" smtClean="0"/>
              <a:t>FALL</a:t>
            </a:r>
            <a:r>
              <a:rPr lang="de-CH" sz="2000" b="1" dirty="0" smtClean="0">
                <a:solidFill>
                  <a:srgbClr val="FF00FF"/>
                </a:solidFill>
              </a:rPr>
              <a:t/>
            </a:r>
            <a:br>
              <a:rPr lang="de-CH" sz="2000" b="1" dirty="0" smtClean="0">
                <a:solidFill>
                  <a:srgbClr val="FF00FF"/>
                </a:solidFill>
              </a:rPr>
            </a:br>
            <a:r>
              <a:rPr lang="de-CH" sz="2000" b="1" dirty="0" smtClean="0"/>
              <a:t>SATANS</a:t>
            </a:r>
            <a:endParaRPr lang="de-CH" sz="2000" b="1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ZEIT UND EWIGKEIT</a:t>
            </a:r>
            <a:endParaRPr lang="de-CH" sz="36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2735795" y="2634597"/>
            <a:ext cx="3744417" cy="79440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SCHÖPFER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2735794" y="3930741"/>
            <a:ext cx="3744417" cy="794403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SCHÖPFUNG</a:t>
            </a:r>
            <a:endParaRPr lang="de-CH" sz="2800" b="1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6732240" y="2996952"/>
            <a:ext cx="194421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539552" y="2996952"/>
            <a:ext cx="19526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2454740" y="3645024"/>
            <a:ext cx="0" cy="14401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6732240" y="3645024"/>
            <a:ext cx="0" cy="14401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punkiz.de/news/wp-content/uploads/2010/09/Erdkugel-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14" y="4900590"/>
            <a:ext cx="1680779" cy="162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2735794" y="1340768"/>
            <a:ext cx="3744416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800" b="1" dirty="0" smtClean="0"/>
              <a:t>UNSICHTBARE WELT</a:t>
            </a:r>
            <a:endParaRPr lang="de-CH" sz="2800" b="1" dirty="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6732240" y="1737969"/>
            <a:ext cx="1944216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1907704" y="1167720"/>
            <a:ext cx="0" cy="14401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ern mit 5 Zacken 1"/>
          <p:cNvSpPr/>
          <p:nvPr/>
        </p:nvSpPr>
        <p:spPr>
          <a:xfrm>
            <a:off x="2055799" y="3260147"/>
            <a:ext cx="21602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32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16 Trees, Plants, and Flowers\01 Fruit Trees\Almond\Almonds on tree near Tell Aijalon, tb0713064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11255" y="764704"/>
            <a:ext cx="7704856" cy="134840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3200" b="1" dirty="0" smtClean="0"/>
              <a:t>Der Ruf Gottes an uns Menschen:</a:t>
            </a:r>
            <a:r>
              <a:rPr lang="de-CH" sz="3200" b="1" dirty="0" smtClean="0">
                <a:solidFill>
                  <a:srgbClr val="FF00FF"/>
                </a:solidFill>
              </a:rPr>
              <a:t/>
            </a:r>
            <a:br>
              <a:rPr lang="de-CH" sz="3200" b="1" dirty="0" smtClean="0">
                <a:solidFill>
                  <a:srgbClr val="FF00FF"/>
                </a:solidFill>
              </a:rPr>
            </a:br>
            <a:r>
              <a:rPr lang="de-CH" sz="3200" b="1" dirty="0" smtClean="0"/>
              <a:t>‘</a:t>
            </a:r>
            <a:r>
              <a:rPr lang="de-CH" sz="3200" b="1" dirty="0" err="1" smtClean="0"/>
              <a:t>Ajekka</a:t>
            </a:r>
            <a:r>
              <a:rPr lang="de-CH" sz="3200" b="1" dirty="0" smtClean="0"/>
              <a:t>? Wo bist du?</a:t>
            </a:r>
            <a:endParaRPr lang="de-CH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28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1Mo 3,15a: </a:t>
            </a:r>
            <a:r>
              <a:rPr lang="de-DE" sz="4000" b="1" dirty="0" smtClean="0"/>
              <a:t>Und ich werde Feindschaft setzen zwischen dir und der Frau, zwischen deinem Samen und ihrem Samen.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37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1Mo 3,15b: </a:t>
            </a:r>
            <a:r>
              <a:rPr lang="de-DE" sz="4000" b="1" dirty="0" smtClean="0"/>
              <a:t>Er wird dir den Kopf zermalmen, und du, du wirst ihm die Ferse zermalmen.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912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GEBURT JESU</a:t>
            </a:r>
            <a:endParaRPr lang="de-CH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827584" y="6320353"/>
            <a:ext cx="7466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 smtClean="0"/>
              <a:t>Bild: Gerard von </a:t>
            </a:r>
            <a:r>
              <a:rPr lang="de-CH" sz="1600" b="1" dirty="0" err="1" smtClean="0"/>
              <a:t>Honthorst</a:t>
            </a:r>
            <a:r>
              <a:rPr lang="de-CH" sz="1600" b="1" dirty="0" smtClean="0"/>
              <a:t> (1622)</a:t>
            </a:r>
            <a:endParaRPr lang="de-CH" sz="1600" b="1" dirty="0"/>
          </a:p>
        </p:txBody>
      </p:sp>
      <p:pic>
        <p:nvPicPr>
          <p:cNvPr id="3074" name="Picture 2" descr="A Nativity scene; men and animals surround Mary and newborn Jesus, who are covered in 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04" y="1350986"/>
            <a:ext cx="5943600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371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erz, Holz, Scheite, Holzscheite, Holzhaufen, Gestape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42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«TOD» IN DER BIBEL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5148063" y="1770501"/>
            <a:ext cx="3212673" cy="79440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 smtClean="0"/>
              <a:t> Leiblicher Tod</a:t>
            </a:r>
            <a:endParaRPr lang="de-CH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148063" y="3354677"/>
            <a:ext cx="3212675" cy="79440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/>
              <a:t> </a:t>
            </a:r>
            <a:r>
              <a:rPr lang="de-CH" sz="2800" b="1" dirty="0" smtClean="0"/>
              <a:t>Geistlicher Tod</a:t>
            </a:r>
            <a:endParaRPr lang="de-CH" sz="28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148063" y="4938853"/>
            <a:ext cx="3212674" cy="794403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r>
              <a:rPr lang="de-CH" sz="2800" b="1" dirty="0"/>
              <a:t> </a:t>
            </a:r>
            <a:r>
              <a:rPr lang="de-CH" sz="2800" b="1" dirty="0" smtClean="0"/>
              <a:t>Ewiger Tod</a:t>
            </a:r>
            <a:endParaRPr lang="de-CH" sz="2800" b="1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4247964" y="3760012"/>
            <a:ext cx="72008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4247964" y="2164641"/>
            <a:ext cx="576064" cy="54427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>
            <a:off x="4247964" y="4877299"/>
            <a:ext cx="576064" cy="56792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upload.wikimedia.org/wikipedia/commons/thumb/5/5d/Caspar_David_Friedrich_066.jpg/800px-Caspar_David_Friedrich_0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5" y="2132856"/>
            <a:ext cx="3377411" cy="246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627111" y="4725144"/>
            <a:ext cx="3377411" cy="67129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000" b="1" dirty="0" smtClean="0"/>
              <a:t>TOD = TRENNUNG</a:t>
            </a:r>
            <a:endParaRPr lang="de-CH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3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04664"/>
            <a:ext cx="8424936" cy="576064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 smtClean="0"/>
              <a:t>DIE BIBEL AB 1. MOSE 4</a:t>
            </a:r>
            <a:endParaRPr lang="de-CH" sz="3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1493341" y="4043386"/>
            <a:ext cx="2809646" cy="15638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600" b="1" dirty="0" smtClean="0"/>
              <a:t>Die traurigen Folgen </a:t>
            </a:r>
            <a:r>
              <a:rPr lang="de-CH" sz="2600" b="1" dirty="0" smtClean="0">
                <a:solidFill>
                  <a:srgbClr val="FF00FF"/>
                </a:solidFill>
              </a:rPr>
              <a:t/>
            </a:r>
            <a:br>
              <a:rPr lang="de-CH" sz="2600" b="1" dirty="0" smtClean="0">
                <a:solidFill>
                  <a:srgbClr val="FF00FF"/>
                </a:solidFill>
              </a:rPr>
            </a:br>
            <a:r>
              <a:rPr lang="de-CH" sz="2600" b="1" dirty="0" smtClean="0"/>
              <a:t>der Sünde</a:t>
            </a:r>
            <a:endParaRPr lang="de-CH" sz="2600" b="1" dirty="0"/>
          </a:p>
        </p:txBody>
      </p:sp>
      <p:sp>
        <p:nvSpPr>
          <p:cNvPr id="3" name="Gleichschenkliges Dreieck 2"/>
          <p:cNvSpPr/>
          <p:nvPr/>
        </p:nvSpPr>
        <p:spPr>
          <a:xfrm>
            <a:off x="5493120" y="2168860"/>
            <a:ext cx="1311128" cy="1116124"/>
          </a:xfrm>
          <a:prstGeom prst="triangl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Smiley 3"/>
          <p:cNvSpPr/>
          <p:nvPr/>
        </p:nvSpPr>
        <p:spPr>
          <a:xfrm>
            <a:off x="2294922" y="2132856"/>
            <a:ext cx="1206484" cy="1152128"/>
          </a:xfrm>
          <a:prstGeom prst="smileyFace">
            <a:avLst/>
          </a:prstGeom>
          <a:gradFill>
            <a:gsLst>
              <a:gs pos="0">
                <a:srgbClr val="FFFF00"/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Textfeld 11"/>
          <p:cNvSpPr txBox="1"/>
          <p:nvPr/>
        </p:nvSpPr>
        <p:spPr>
          <a:xfrm>
            <a:off x="4714682" y="4043386"/>
            <a:ext cx="2809646" cy="15638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0000" tIns="180000" bIns="180000" rtlCol="0">
            <a:spAutoFit/>
          </a:bodyPr>
          <a:lstStyle/>
          <a:p>
            <a:pPr algn="ctr"/>
            <a:r>
              <a:rPr lang="de-CH" sz="2600" b="1" dirty="0" smtClean="0"/>
              <a:t>Was Gott in seiner Liebe tut, um uns zu retten</a:t>
            </a:r>
            <a:endParaRPr lang="de-CH" sz="2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3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2522634"/>
            <a:ext cx="7920880" cy="1812731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</p:spPr>
        <p:txBody>
          <a:bodyPr wrap="square" tIns="288000" bIns="288000" rtlCol="0">
            <a:spAutoFit/>
          </a:bodyPr>
          <a:lstStyle/>
          <a:p>
            <a:pPr algn="ctr"/>
            <a:r>
              <a:rPr lang="de-CH" sz="4400" b="1" dirty="0" smtClean="0"/>
              <a:t>Der Sündenfall und seine Folgen</a:t>
            </a:r>
          </a:p>
          <a:p>
            <a:pPr algn="ctr"/>
            <a:r>
              <a:rPr lang="de-CH" sz="3600" b="1" dirty="0" smtClean="0">
                <a:solidFill>
                  <a:schemeClr val="accent6">
                    <a:lumMod val="75000"/>
                  </a:schemeClr>
                </a:solidFill>
              </a:rPr>
              <a:t>(Bibelkurs, Teil 03/24)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93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214">
        <p:fade/>
      </p:transition>
    </mc:Choice>
    <mc:Fallback xmlns="">
      <p:transition spd="med" advTm="12214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395536" y="476672"/>
            <a:ext cx="8424936" cy="3240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000" b="1" dirty="0" smtClean="0">
                <a:solidFill>
                  <a:srgbClr val="D4732A"/>
                </a:solidFill>
              </a:rPr>
              <a:t>1Mo 3,1a: </a:t>
            </a:r>
            <a:r>
              <a:rPr lang="de-DE" sz="4000" b="1" dirty="0" smtClean="0"/>
              <a:t>Und die Schlange war listiger als alle Tiere des Feldes, die Gott, der Herr gemacht hatte; und sie sprach zu der Frau …</a:t>
            </a:r>
            <a:endParaRPr lang="de-CH" sz="4000" b="1" dirty="0"/>
          </a:p>
        </p:txBody>
      </p:sp>
      <p:pic>
        <p:nvPicPr>
          <p:cNvPr id="1027" name="Picture 3" descr="D:\16 Trees, Plants, and Flowers\01 Fruit Trees\Almond\Almonds on tree near Tell Aijalon, tb0713064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8" b="37184"/>
          <a:stretch/>
        </p:blipFill>
        <p:spPr bwMode="auto">
          <a:xfrm>
            <a:off x="528659" y="4149080"/>
            <a:ext cx="8158689" cy="229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38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adafd895-9964-42ea-a43c-8afc80eb473c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SLIDE_COUNT" val="87"/>
  <p:tag name="TAG_BACKING_FORM_KEY" val="1116188-c:\users\colombo.perm\documents\001 files\001 hans\02 egw\03 bibelkurs\06 powerpoint\bibelkurs teil 03 audio.pptx"/>
  <p:tag name="ARTICULATE_PRESENTER_VERSION" val="7"/>
  <p:tag name="ARTICULATE_USED_PAGE_ORIENTATION" val="1"/>
  <p:tag name="ARTICULATE_USED_PAGE_SIZE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68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69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31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32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33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34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70"/>
  <p:tag name="ARTICULATE_TITLE_TAG" val="a. Die Versuchung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73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71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74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51"/>
  <p:tag name="ARTICULATE_TITLE_TAG" val="Der Sündenfall und seine Folgen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ORIGINAL_AUDIO_FILEPATH" val="C:\Users\Colombo.Perm\Documents\001 FILES\001 HANS\02 EGW\03 BIBELKURS\09 AUDIO-DATEIEN\141001_03_Bibelkurs_03.mp3"/>
  <p:tag name="ELAPSEDTIME" val="1582.08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75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76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77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78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82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80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81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79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83"/>
  <p:tag name="ARTICULATE_TITLE_TAG" val="b. Die Übertretung des Gebots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84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30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85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35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3. Welches sind die Folgen der Sünde?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857"/>
  <p:tag name="ARTICULATE_USED_LAYOUT" val="1"/>
  <p:tag name="ELAPSEDTIME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88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89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87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36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91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92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93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3. Welches sind die Folgen der Sünde?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855"/>
  <p:tag name="ARTICULATE_USED_LAYOUT" val="1"/>
  <p:tag name="ELAPSEDTIME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90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94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95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37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38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96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39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40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97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98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65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99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00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41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3. Welches sind die Folgen der Sünde?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858"/>
  <p:tag name="ARTICULATE_USED_LAYOUT" val="1"/>
  <p:tag name="ELAPSEDTIME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42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03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04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05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06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07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66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43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08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10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09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44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11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12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13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16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14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e5493f389844e2197b318a31a73df1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15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18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19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20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17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29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3. Welches sind die Folgen der Sünde?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859"/>
  <p:tag name="ARTICULATE_USED_LAYOUT" val="1"/>
  <p:tag name="ELAPSEDTIME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21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46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45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3. Welches sind die Folgen der Sünde?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856"/>
  <p:tag name="ARTICULATE_USED_LAYOUT" val="1"/>
  <p:tag name="ELAPSEDTIME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22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47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23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24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25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48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49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26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27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850"/>
  <p:tag name="ARTICULATE_TITLE_TAG" val="Slide 87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767"/>
  <p:tag name="ARTICULATE_NAV_LEVEL" val="1"/>
  <p:tag name="ARTICULATE_SLIDE_PRESENTER_GUID" val="6bad27d3-c9ea-4a66-8069-120e80764aad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ELAPSEDTIME" val="0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1362</Words>
  <Application>Microsoft Office PowerPoint</Application>
  <PresentationFormat>Bildschirmpräsentation (4:3)</PresentationFormat>
  <Paragraphs>146</Paragraphs>
  <Slides>87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87</vt:i4>
      </vt:variant>
    </vt:vector>
  </HeadingPairs>
  <TitlesOfParts>
    <vt:vector size="88" baseType="lpstr">
      <vt:lpstr>Larissa</vt:lpstr>
      <vt:lpstr>PowerPoint-Präsentation</vt:lpstr>
      <vt:lpstr>PowerPoint-Präsentation</vt:lpstr>
      <vt:lpstr>Der Sündenfall und seine Folgen     Einleitung     1. Woher kommt die Sünde?     2. Was ist Sünde?     3. Welches sind die Folgen der Sünde?     Synthese und Ausblick</vt:lpstr>
      <vt:lpstr>PowerPoint-Präsentation</vt:lpstr>
      <vt:lpstr>PowerPoint-Präsentation</vt:lpstr>
      <vt:lpstr>Der Sündenfall und seine Folgen     Einleitung     1. Woher kommt die Sünde?     2. Was ist Sünde?     3. Welches sind die Folgen der Sünde?     Synthese und Ausblick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1. Woher kommt die Sünde?     a. Die Versuchung     b. Die Übertretung des Gebots   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1. Woher kommt die Sünde?     a. Die Versuchung     b. Die Übertretung des Gebots        </vt:lpstr>
      <vt:lpstr>PowerPoint-Präsentation</vt:lpstr>
      <vt:lpstr>PowerPoint-Präsentation</vt:lpstr>
      <vt:lpstr>PowerPoint-Präsentation</vt:lpstr>
      <vt:lpstr>Der Sündenfall und seine Folgen     Einleitung     1. Woher kommt die Sünde?     2. Was ist Sünde?     3. Welches sind die Folgen der Sünde?     Synthese und Ausblick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Der Sündenfall und seine Folgen     Einleitung     1. Woher kommt die Sünde?     2. Was ist Sünde?     3. Welches sind die Folgen der Sünde?     Synthese und Ausblick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Der Sündenfall und seine Folgen     Einleitung     1. Woher kommt die Sünde?     2. Was ist Sünde?     3. Welches sind die Folgen der Sünde?     Synthese und Ausblick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Römerbrief  Verfasser   Paulus Adressat  Gemeinde in Rom Abfassungszeit 57 n. Chr. Abfassungsort Korinth (GRE)  Gliederung:  Kapitel 1-11  Lehre Kapitel 12-16  Anwendung  Bild: Der Apostel Paulus beim Schreiben, Zeichnung aus einer Handschrift aus dem 9. Jahrhundert</dc:title>
  <dc:creator>Hans Trüb</dc:creator>
  <cp:lastModifiedBy>Colombo</cp:lastModifiedBy>
  <cp:revision>232</cp:revision>
  <dcterms:created xsi:type="dcterms:W3CDTF">2012-03-09T15:08:16Z</dcterms:created>
  <dcterms:modified xsi:type="dcterms:W3CDTF">2016-07-26T06:39:56Z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BIBELKURS TEIL 03</vt:lpwstr>
  </property>
  <property fmtid="{D5CDD505-2E9C-101B-9397-08002B2CF9AE}" pid="3" name="ArticulateProjectVersion">
    <vt:lpwstr>7</vt:lpwstr>
  </property>
  <property fmtid="{D5CDD505-2E9C-101B-9397-08002B2CF9AE}" pid="4" name="ArticulateUseProject">
    <vt:lpwstr>1</vt:lpwstr>
  </property>
  <property fmtid="{D5CDD505-2E9C-101B-9397-08002B2CF9AE}" pid="5" name="ArticulateGUID">
    <vt:lpwstr>8754FA30-332E-4E09-9BD0-BA8086B96C50</vt:lpwstr>
  </property>
  <property fmtid="{D5CDD505-2E9C-101B-9397-08002B2CF9AE}" pid="6" name="ArticulateProjectFull">
    <vt:lpwstr>C:\Users\Colombo.Perm\Documents\001 FILES\001 HANS\02 EGW\03 BIBELKURS\06 POWERPOINT\BIBELKURS TEIL 03 INTERNET.ppta</vt:lpwstr>
  </property>
</Properties>
</file>