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1137" r:id="rId2"/>
    <p:sldId id="652" r:id="rId3"/>
    <p:sldId id="765" r:id="rId4"/>
    <p:sldId id="1064" r:id="rId5"/>
    <p:sldId id="1133" r:id="rId6"/>
    <p:sldId id="1063" r:id="rId7"/>
    <p:sldId id="1065" r:id="rId8"/>
    <p:sldId id="1135" r:id="rId9"/>
    <p:sldId id="1067" r:id="rId10"/>
    <p:sldId id="1075" r:id="rId11"/>
    <p:sldId id="1066" r:id="rId12"/>
    <p:sldId id="1134" r:id="rId13"/>
    <p:sldId id="1128" r:id="rId14"/>
    <p:sldId id="1068" r:id="rId15"/>
    <p:sldId id="1131" r:id="rId16"/>
    <p:sldId id="1129" r:id="rId17"/>
    <p:sldId id="1069" r:id="rId18"/>
    <p:sldId id="1077" r:id="rId19"/>
    <p:sldId id="1074" r:id="rId20"/>
    <p:sldId id="1078" r:id="rId21"/>
    <p:sldId id="1079" r:id="rId22"/>
    <p:sldId id="1080" r:id="rId23"/>
    <p:sldId id="1081" r:id="rId24"/>
    <p:sldId id="1082" r:id="rId25"/>
    <p:sldId id="1083" r:id="rId26"/>
    <p:sldId id="1084" r:id="rId27"/>
    <p:sldId id="1085" r:id="rId28"/>
    <p:sldId id="1087" r:id="rId29"/>
    <p:sldId id="1086" r:id="rId30"/>
    <p:sldId id="1088" r:id="rId31"/>
    <p:sldId id="1089" r:id="rId32"/>
    <p:sldId id="1090" r:id="rId33"/>
    <p:sldId id="1091" r:id="rId34"/>
    <p:sldId id="1092" r:id="rId35"/>
    <p:sldId id="1099" r:id="rId36"/>
    <p:sldId id="1093" r:id="rId37"/>
    <p:sldId id="1136" r:id="rId38"/>
    <p:sldId id="1094" r:id="rId39"/>
    <p:sldId id="1095" r:id="rId40"/>
    <p:sldId id="1097" r:id="rId41"/>
    <p:sldId id="1105" r:id="rId42"/>
    <p:sldId id="1098" r:id="rId43"/>
    <p:sldId id="1101" r:id="rId44"/>
    <p:sldId id="1106" r:id="rId45"/>
    <p:sldId id="1100" r:id="rId46"/>
    <p:sldId id="1102" r:id="rId47"/>
    <p:sldId id="1104" r:id="rId48"/>
    <p:sldId id="1103" r:id="rId49"/>
    <p:sldId id="1107" r:id="rId50"/>
    <p:sldId id="1108" r:id="rId51"/>
    <p:sldId id="1109" r:id="rId52"/>
    <p:sldId id="1110" r:id="rId53"/>
    <p:sldId id="1114" r:id="rId54"/>
    <p:sldId id="1111" r:id="rId55"/>
    <p:sldId id="1112" r:id="rId56"/>
    <p:sldId id="1113" r:id="rId57"/>
    <p:sldId id="1116" r:id="rId58"/>
    <p:sldId id="1115" r:id="rId59"/>
    <p:sldId id="1125" r:id="rId60"/>
    <p:sldId id="1124" r:id="rId61"/>
    <p:sldId id="1123" r:id="rId62"/>
    <p:sldId id="1122" r:id="rId63"/>
    <p:sldId id="1126" r:id="rId64"/>
    <p:sldId id="1118" r:id="rId65"/>
    <p:sldId id="1119" r:id="rId66"/>
    <p:sldId id="1138" r:id="rId67"/>
  </p:sldIdLst>
  <p:sldSz cx="9144000" cy="6858000" type="screen4x3"/>
  <p:notesSz cx="6858000" cy="9144000"/>
  <p:custDataLst>
    <p:tags r:id="rId68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732A"/>
    <a:srgbClr val="A89E64"/>
    <a:srgbClr val="FAC090"/>
    <a:srgbClr val="FFDF79"/>
    <a:srgbClr val="E3C367"/>
    <a:srgbClr val="F1CFB5"/>
    <a:srgbClr val="FFFFFF"/>
    <a:srgbClr val="FFFF00"/>
    <a:srgbClr val="FDED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76" autoAdjust="0"/>
    <p:restoredTop sz="78863" autoAdjust="0"/>
  </p:normalViewPr>
  <p:slideViewPr>
    <p:cSldViewPr>
      <p:cViewPr>
        <p:scale>
          <a:sx n="66" d="100"/>
          <a:sy n="66" d="100"/>
        </p:scale>
        <p:origin x="-1482" y="-2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gs" Target="tags/tag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F733-3633-4AA1-8CB5-DFD81F281CB4}" type="datetimeFigureOut">
              <a:rPr lang="de-CH" smtClean="0"/>
              <a:t>12.06.2015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6C1B-9500-432E-A019-BBBB3377A08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19444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F733-3633-4AA1-8CB5-DFD81F281CB4}" type="datetimeFigureOut">
              <a:rPr lang="de-CH" smtClean="0"/>
              <a:t>12.06.2015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6C1B-9500-432E-A019-BBBB3377A08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07895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F733-3633-4AA1-8CB5-DFD81F281CB4}" type="datetimeFigureOut">
              <a:rPr lang="de-CH" smtClean="0"/>
              <a:t>12.06.2015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6C1B-9500-432E-A019-BBBB3377A08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29440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F733-3633-4AA1-8CB5-DFD81F281CB4}" type="datetimeFigureOut">
              <a:rPr lang="de-CH" smtClean="0"/>
              <a:t>12.06.2015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6C1B-9500-432E-A019-BBBB3377A08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02799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F733-3633-4AA1-8CB5-DFD81F281CB4}" type="datetimeFigureOut">
              <a:rPr lang="de-CH" smtClean="0"/>
              <a:t>12.06.2015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6C1B-9500-432E-A019-BBBB3377A08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55313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F733-3633-4AA1-8CB5-DFD81F281CB4}" type="datetimeFigureOut">
              <a:rPr lang="de-CH" smtClean="0"/>
              <a:t>12.06.2015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6C1B-9500-432E-A019-BBBB3377A08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53356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F733-3633-4AA1-8CB5-DFD81F281CB4}" type="datetimeFigureOut">
              <a:rPr lang="de-CH" smtClean="0"/>
              <a:t>12.06.2015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6C1B-9500-432E-A019-BBBB3377A08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36840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F733-3633-4AA1-8CB5-DFD81F281CB4}" type="datetimeFigureOut">
              <a:rPr lang="de-CH" smtClean="0"/>
              <a:t>12.06.2015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6C1B-9500-432E-A019-BBBB3377A08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15228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F733-3633-4AA1-8CB5-DFD81F281CB4}" type="datetimeFigureOut">
              <a:rPr lang="de-CH" smtClean="0"/>
              <a:t>12.06.2015</a:t>
            </a:fld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6C1B-9500-432E-A019-BBBB3377A08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62081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F733-3633-4AA1-8CB5-DFD81F281CB4}" type="datetimeFigureOut">
              <a:rPr lang="de-CH" smtClean="0"/>
              <a:t>12.06.2015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6C1B-9500-432E-A019-BBBB3377A08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28600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F733-3633-4AA1-8CB5-DFD81F281CB4}" type="datetimeFigureOut">
              <a:rPr lang="de-CH" smtClean="0"/>
              <a:t>12.06.2015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6C1B-9500-432E-A019-BBBB3377A08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81630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6FF733-3633-4AA1-8CB5-DFD81F281CB4}" type="datetimeFigureOut">
              <a:rPr lang="de-CH" smtClean="0"/>
              <a:t>12.06.2015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736C1B-9500-432E-A019-BBBB3377A08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00780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611560" y="2522634"/>
            <a:ext cx="7920880" cy="1812731"/>
          </a:xfrm>
          <a:prstGeom prst="rect">
            <a:avLst/>
          </a:prstGeom>
          <a:solidFill>
            <a:schemeClr val="accent6">
              <a:lumMod val="75000"/>
              <a:alpha val="10000"/>
            </a:schemeClr>
          </a:solidFill>
        </p:spPr>
        <p:txBody>
          <a:bodyPr wrap="square" tIns="288000" bIns="288000" rtlCol="0">
            <a:spAutoFit/>
          </a:bodyPr>
          <a:lstStyle/>
          <a:p>
            <a:pPr algn="ctr"/>
            <a:r>
              <a:rPr lang="de-CH" sz="4400" b="1" dirty="0" smtClean="0"/>
              <a:t>Josua und die Landnahme</a:t>
            </a:r>
            <a:endParaRPr lang="de-CH" sz="4400" b="1" dirty="0" smtClean="0"/>
          </a:p>
          <a:p>
            <a:pPr algn="ctr"/>
            <a:r>
              <a:rPr lang="de-CH" sz="3600" b="1" dirty="0" smtClean="0">
                <a:solidFill>
                  <a:srgbClr val="C00000"/>
                </a:solidFill>
              </a:rPr>
              <a:t>(Bibelkurs, Teil </a:t>
            </a:r>
            <a:r>
              <a:rPr lang="de-CH" sz="3600" b="1" dirty="0">
                <a:solidFill>
                  <a:srgbClr val="C00000"/>
                </a:solidFill>
              </a:rPr>
              <a:t>8</a:t>
            </a:r>
            <a:r>
              <a:rPr lang="de-CH" sz="3600" b="1" dirty="0" smtClean="0">
                <a:solidFill>
                  <a:srgbClr val="C00000"/>
                </a:solidFill>
              </a:rPr>
              <a:t>/24</a:t>
            </a:r>
            <a:r>
              <a:rPr lang="de-CH" sz="3600" b="1" dirty="0" smtClean="0">
                <a:solidFill>
                  <a:srgbClr val="C00000"/>
                </a:solidFill>
              </a:rPr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390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214">
        <p:fade/>
      </p:transition>
    </mc:Choice>
    <mc:Fallback xmlns="">
      <p:transition spd="med" advTm="12214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DAS ARNON-TAL</a:t>
            </a:r>
            <a:endParaRPr lang="de-CH" sz="3600" b="1" dirty="0"/>
          </a:p>
        </p:txBody>
      </p:sp>
      <p:pic>
        <p:nvPicPr>
          <p:cNvPr id="8194" name="Picture 2" descr="D:\06 Jordan\Moab\Arnon Valley view southwest from Aroer, tb0612041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12" y="1340768"/>
            <a:ext cx="7579983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854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DER FLUSS ARNON</a:t>
            </a:r>
            <a:endParaRPr lang="de-CH" sz="3600" b="1" dirty="0"/>
          </a:p>
        </p:txBody>
      </p:sp>
      <p:pic>
        <p:nvPicPr>
          <p:cNvPr id="3074" name="Picture 2" descr="D:\06 Jordan\Dead Sea-East Side\Nahal Arnon, tb0319012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68760"/>
            <a:ext cx="7632848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045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4716016" y="404664"/>
            <a:ext cx="4104456" cy="115212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IN RICHTUNG </a:t>
            </a:r>
            <a:br>
              <a:rPr lang="de-CH" sz="3600" b="1" dirty="0" smtClean="0"/>
            </a:br>
            <a:r>
              <a:rPr lang="de-CH" sz="3600" b="1" dirty="0" smtClean="0"/>
              <a:t>MOAB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4590808" y="6168461"/>
            <a:ext cx="4229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Bild: www.bible-history-com</a:t>
            </a:r>
            <a:endParaRPr lang="de-CH" b="1" dirty="0"/>
          </a:p>
        </p:txBody>
      </p:sp>
      <p:pic>
        <p:nvPicPr>
          <p:cNvPr id="30722" name="Picture 2" descr="Map of the Conquest of Cana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4058721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/>
          <p:cNvSpPr/>
          <p:nvPr/>
        </p:nvSpPr>
        <p:spPr>
          <a:xfrm>
            <a:off x="2123728" y="4753346"/>
            <a:ext cx="1763982" cy="169999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53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4716016" y="404664"/>
            <a:ext cx="4104456" cy="115212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KÄMPFE IN </a:t>
            </a:r>
            <a:br>
              <a:rPr lang="de-CH" sz="3600" b="1" dirty="0" smtClean="0"/>
            </a:br>
            <a:r>
              <a:rPr lang="de-CH" sz="3600" b="1" dirty="0" smtClean="0"/>
              <a:t>MOAB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4590808" y="6168461"/>
            <a:ext cx="4229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Bild: www.bible-history-com</a:t>
            </a:r>
            <a:endParaRPr lang="de-CH" b="1" dirty="0"/>
          </a:p>
        </p:txBody>
      </p:sp>
      <p:pic>
        <p:nvPicPr>
          <p:cNvPr id="30722" name="Picture 2" descr="Map of the Conquest of Cana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4058721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/>
          <p:cNvSpPr/>
          <p:nvPr/>
        </p:nvSpPr>
        <p:spPr>
          <a:xfrm>
            <a:off x="2483768" y="4005064"/>
            <a:ext cx="1368152" cy="129614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rgbClr val="FF0000"/>
              </a:solidFill>
            </a:endParaRPr>
          </a:p>
        </p:txBody>
      </p:sp>
      <p:pic>
        <p:nvPicPr>
          <p:cNvPr id="9" name="Picture 2" descr="Map of the Conquest of Canaa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12" t="56842" r="16821" b="18769"/>
          <a:stretch/>
        </p:blipFill>
        <p:spPr bwMode="auto">
          <a:xfrm>
            <a:off x="4067944" y="2331509"/>
            <a:ext cx="3936617" cy="334711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152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DER FLUSS JABBOK</a:t>
            </a:r>
            <a:endParaRPr lang="de-CH" sz="3600" b="1" dirty="0"/>
          </a:p>
        </p:txBody>
      </p:sp>
      <p:pic>
        <p:nvPicPr>
          <p:cNvPr id="5122" name="Picture 2" descr="D:\06 Jordan\Jabbok, Penuel and Mahanaim\Jabbok River view east, tb03170114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7" b="9216"/>
          <a:stretch/>
        </p:blipFill>
        <p:spPr bwMode="auto">
          <a:xfrm>
            <a:off x="611560" y="1276486"/>
            <a:ext cx="7992888" cy="51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585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4716016" y="404664"/>
            <a:ext cx="4104456" cy="115212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DER ANGRIFF AUS BASCHAN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4590808" y="6168461"/>
            <a:ext cx="4229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Bild: www.bible-history-com</a:t>
            </a:r>
            <a:endParaRPr lang="de-CH" b="1" dirty="0"/>
          </a:p>
        </p:txBody>
      </p:sp>
      <p:pic>
        <p:nvPicPr>
          <p:cNvPr id="30722" name="Picture 2" descr="Map of the Conquest of Cana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4058721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llipse 7"/>
          <p:cNvSpPr/>
          <p:nvPr/>
        </p:nvSpPr>
        <p:spPr>
          <a:xfrm>
            <a:off x="2727829" y="692696"/>
            <a:ext cx="1819008" cy="144016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rgbClr val="FF0000"/>
              </a:solidFill>
            </a:endParaRPr>
          </a:p>
        </p:txBody>
      </p:sp>
      <p:pic>
        <p:nvPicPr>
          <p:cNvPr id="11" name="Picture 2" descr="Map of the Conquest of Canaa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45" t="11385" r="3755" b="60489"/>
          <a:stretch/>
        </p:blipFill>
        <p:spPr bwMode="auto">
          <a:xfrm>
            <a:off x="3637333" y="2558142"/>
            <a:ext cx="3886995" cy="333604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598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4716016" y="404664"/>
            <a:ext cx="4104456" cy="115212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DER ANGRIFF AUS BASCHAN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4590808" y="6168461"/>
            <a:ext cx="4229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Bild: www.bible-history-com</a:t>
            </a:r>
            <a:endParaRPr lang="de-CH" b="1" dirty="0"/>
          </a:p>
        </p:txBody>
      </p:sp>
      <p:pic>
        <p:nvPicPr>
          <p:cNvPr id="30722" name="Picture 2" descr="Map of the Conquest of Cana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4058721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llipse 7"/>
          <p:cNvSpPr/>
          <p:nvPr/>
        </p:nvSpPr>
        <p:spPr>
          <a:xfrm>
            <a:off x="2727829" y="692696"/>
            <a:ext cx="1819008" cy="144016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rgbClr val="FF0000"/>
              </a:solidFill>
            </a:endParaRPr>
          </a:p>
        </p:txBody>
      </p:sp>
      <p:pic>
        <p:nvPicPr>
          <p:cNvPr id="11" name="Picture 2" descr="Map of the Conquest of Canaa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45" t="11385" r="3755" b="60489"/>
          <a:stretch/>
        </p:blipFill>
        <p:spPr bwMode="auto">
          <a:xfrm>
            <a:off x="3637333" y="2558142"/>
            <a:ext cx="3886995" cy="333604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llipse 11"/>
          <p:cNvSpPr/>
          <p:nvPr/>
        </p:nvSpPr>
        <p:spPr>
          <a:xfrm>
            <a:off x="6300192" y="4498811"/>
            <a:ext cx="1161532" cy="113521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25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DIE STAMMESANTEILE IM OSTEN</a:t>
            </a:r>
            <a:endParaRPr lang="de-CH" sz="3600" b="1" dirty="0"/>
          </a:p>
        </p:txBody>
      </p:sp>
      <p:pic>
        <p:nvPicPr>
          <p:cNvPr id="6146" name="Picture 2" descr="File:Book of Joshua Chapter 13-1 (Bible Illustrations by Sweet Media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118" y="1268760"/>
            <a:ext cx="6429772" cy="4838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879732" y="6156012"/>
            <a:ext cx="7443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Bild: </a:t>
            </a:r>
            <a:r>
              <a:rPr lang="de-CH" b="1" dirty="0" err="1" smtClean="0"/>
              <a:t>Biblical</a:t>
            </a:r>
            <a:r>
              <a:rPr lang="de-CH" b="1" dirty="0" smtClean="0"/>
              <a:t> </a:t>
            </a:r>
            <a:r>
              <a:rPr lang="de-CH" b="1" dirty="0" err="1" smtClean="0"/>
              <a:t>Illustrations</a:t>
            </a:r>
            <a:r>
              <a:rPr lang="de-CH" b="1" dirty="0" smtClean="0"/>
              <a:t> </a:t>
            </a:r>
            <a:r>
              <a:rPr lang="de-CH" b="1" dirty="0" err="1" smtClean="0"/>
              <a:t>by</a:t>
            </a:r>
            <a:r>
              <a:rPr lang="de-CH" b="1" dirty="0" smtClean="0"/>
              <a:t> Jim </a:t>
            </a:r>
            <a:r>
              <a:rPr lang="de-CH" b="1" dirty="0" err="1" smtClean="0"/>
              <a:t>Padgetts</a:t>
            </a:r>
            <a:r>
              <a:rPr lang="de-CH" b="1" dirty="0" smtClean="0"/>
              <a:t> (1984), CC-BY-SA 3.0</a:t>
            </a:r>
            <a:endParaRPr lang="de-CH" b="1" dirty="0"/>
          </a:p>
        </p:txBody>
      </p:sp>
    </p:spTree>
    <p:extLst>
      <p:ext uri="{BB962C8B-B14F-4D97-AF65-F5344CB8AC3E}">
        <p14:creationId xmlns:p14="http://schemas.microsoft.com/office/powerpoint/2010/main" val="263002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DIE STEPPE VON MOAB</a:t>
            </a:r>
            <a:endParaRPr lang="de-CH" sz="3600" b="1" dirty="0"/>
          </a:p>
        </p:txBody>
      </p:sp>
      <p:pic>
        <p:nvPicPr>
          <p:cNvPr id="10242" name="Picture 2" descr="D:\06 Jordan\Jordan Rift\Plains of Moab below Mount Nebo with camels, tb0611040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27" y="1340768"/>
            <a:ext cx="7796553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538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DER BERG NEBO</a:t>
            </a:r>
            <a:endParaRPr lang="de-CH" sz="3600" b="1" dirty="0"/>
          </a:p>
        </p:txBody>
      </p:sp>
      <p:pic>
        <p:nvPicPr>
          <p:cNvPr id="9218" name="Picture 2" descr="D:\06 Jordan\Jordan Rift\Mount Nebo from northwest, tb0601081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08" y="1196752"/>
            <a:ext cx="7898791" cy="5288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768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13792" y="476672"/>
            <a:ext cx="8280920" cy="5904656"/>
          </a:xfrm>
        </p:spPr>
        <p:txBody>
          <a:bodyPr anchor="t">
            <a:normAutofit/>
          </a:bodyPr>
          <a:lstStyle/>
          <a:p>
            <a:pPr algn="l"/>
            <a:r>
              <a:rPr lang="de-CH" b="1" dirty="0" smtClean="0"/>
              <a:t>Josua und die Landnahme</a:t>
            </a:r>
            <a:br>
              <a:rPr lang="de-CH" b="1" dirty="0" smtClean="0"/>
            </a:br>
            <a:r>
              <a:rPr lang="de-CH" sz="24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de-CH" sz="2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CH" sz="4000" b="1" dirty="0" smtClean="0">
                <a:solidFill>
                  <a:srgbClr val="C00000"/>
                </a:solidFill>
              </a:rPr>
              <a:t>   </a:t>
            </a:r>
            <a:r>
              <a:rPr lang="de-CH" sz="4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Einleitung</a:t>
            </a:r>
            <a:r>
              <a:rPr lang="de-CH" sz="4000" b="1" dirty="0" smtClean="0"/>
              <a:t/>
            </a:r>
            <a:br>
              <a:rPr lang="de-CH" sz="4000" b="1" dirty="0" smtClean="0"/>
            </a:br>
            <a:r>
              <a:rPr lang="de-CH" sz="800" b="1" dirty="0"/>
              <a:t/>
            </a:r>
            <a:br>
              <a:rPr lang="de-CH" sz="800" b="1" dirty="0"/>
            </a:br>
            <a:r>
              <a:rPr lang="de-CH" sz="4000" b="1" dirty="0" smtClean="0"/>
              <a:t>   1.	Im Ostjordanland</a:t>
            </a:r>
            <a:br>
              <a:rPr lang="de-CH" sz="4000" b="1" dirty="0" smtClean="0"/>
            </a:br>
            <a:r>
              <a:rPr lang="de-CH" sz="8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4000" b="1" dirty="0" smtClean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4000" b="1" dirty="0"/>
              <a:t>2</a:t>
            </a:r>
            <a:r>
              <a:rPr lang="de-CH" sz="4000" b="1" dirty="0" smtClean="0"/>
              <a:t>.</a:t>
            </a:r>
            <a:r>
              <a:rPr lang="de-CH" sz="4000" b="1" dirty="0"/>
              <a:t>	</a:t>
            </a:r>
            <a:r>
              <a:rPr lang="de-CH" sz="4000" b="1" dirty="0" smtClean="0"/>
              <a:t>Josua, der Sohn </a:t>
            </a:r>
            <a:r>
              <a:rPr lang="de-CH" sz="4000" b="1" dirty="0" err="1" smtClean="0"/>
              <a:t>Nuns</a:t>
            </a:r>
            <a:r>
              <a:rPr lang="de-CH" sz="4000" b="1" dirty="0" smtClean="0"/>
              <a:t/>
            </a:r>
            <a:br>
              <a:rPr lang="de-CH" sz="4000" b="1" dirty="0" smtClean="0"/>
            </a:br>
            <a: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4000" b="1" dirty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4000" b="1" dirty="0" smtClean="0"/>
              <a:t>3.</a:t>
            </a:r>
            <a:r>
              <a:rPr lang="de-CH" sz="4000" b="1" dirty="0"/>
              <a:t>  </a:t>
            </a:r>
            <a:r>
              <a:rPr lang="de-CH" sz="4000" b="1" dirty="0" smtClean="0"/>
              <a:t>Die Einnahme des Landes</a:t>
            </a:r>
            <a:r>
              <a:rPr lang="de-CH" sz="900" b="1" dirty="0"/>
              <a:t/>
            </a:r>
            <a:br>
              <a:rPr lang="de-CH" sz="900" b="1" dirty="0"/>
            </a:br>
            <a: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4000" b="1" dirty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4000" b="1" dirty="0" smtClean="0"/>
              <a:t>4. </a:t>
            </a:r>
            <a:r>
              <a:rPr lang="de-CH" sz="4000" b="1" dirty="0"/>
              <a:t> </a:t>
            </a:r>
            <a:r>
              <a:rPr lang="de-CH" sz="4000" b="1" dirty="0" smtClean="0"/>
              <a:t>Die Verteilung des Landes</a:t>
            </a:r>
            <a:r>
              <a:rPr lang="de-CH" sz="4000" b="1" dirty="0"/>
              <a:t/>
            </a:r>
            <a:br>
              <a:rPr lang="de-CH" sz="4000" b="1" dirty="0"/>
            </a:br>
            <a: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4000" b="1" dirty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4000" b="1" dirty="0" smtClean="0"/>
              <a:t>Schlusswort</a:t>
            </a:r>
            <a:endParaRPr lang="de-CH" sz="4000" b="1" dirty="0"/>
          </a:p>
        </p:txBody>
      </p:sp>
      <p:pic>
        <p:nvPicPr>
          <p:cNvPr id="4" name="Grafik 3" descr="http://www.calligraphy-museum.com/EditorFiles/image/News/2011/09/2011-09-28_b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364812"/>
            <a:ext cx="2793876" cy="12325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684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13792" y="476672"/>
            <a:ext cx="8280920" cy="5904656"/>
          </a:xfrm>
        </p:spPr>
        <p:txBody>
          <a:bodyPr anchor="t">
            <a:normAutofit/>
          </a:bodyPr>
          <a:lstStyle/>
          <a:p>
            <a:pPr algn="l"/>
            <a:r>
              <a:rPr lang="de-CH" b="1" dirty="0" smtClean="0"/>
              <a:t>Josua und die Landnahme</a:t>
            </a:r>
            <a:br>
              <a:rPr lang="de-CH" b="1" dirty="0" smtClean="0"/>
            </a:br>
            <a:r>
              <a:rPr lang="de-CH" sz="24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de-CH" sz="2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CH" sz="4000" b="1" dirty="0" smtClean="0">
                <a:solidFill>
                  <a:srgbClr val="C00000"/>
                </a:solidFill>
              </a:rPr>
              <a:t>   </a:t>
            </a:r>
            <a:r>
              <a:rPr lang="de-CH" sz="4000" b="1" dirty="0" smtClean="0"/>
              <a:t>Einleitung</a:t>
            </a:r>
            <a:br>
              <a:rPr lang="de-CH" sz="4000" b="1" dirty="0" smtClean="0"/>
            </a:br>
            <a:r>
              <a:rPr lang="de-CH" sz="800" b="1" dirty="0"/>
              <a:t/>
            </a:r>
            <a:br>
              <a:rPr lang="de-CH" sz="800" b="1" dirty="0"/>
            </a:br>
            <a:r>
              <a:rPr lang="de-CH" sz="4000" b="1" dirty="0" smtClean="0"/>
              <a:t>   1.	Im Ostjordanland</a:t>
            </a:r>
            <a:br>
              <a:rPr lang="de-CH" sz="4000" b="1" dirty="0" smtClean="0"/>
            </a:br>
            <a:r>
              <a:rPr lang="de-CH" sz="8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4000" b="1" dirty="0" smtClean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4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</a:t>
            </a:r>
            <a:r>
              <a:rPr lang="de-CH" sz="4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.</a:t>
            </a:r>
            <a:r>
              <a:rPr lang="de-CH" sz="4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	</a:t>
            </a:r>
            <a:r>
              <a:rPr lang="de-CH" sz="4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Josua, der Sohn </a:t>
            </a:r>
            <a:r>
              <a:rPr lang="de-CH" sz="40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Nuns</a:t>
            </a:r>
            <a:r>
              <a:rPr lang="de-CH" sz="4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/>
            </a:r>
            <a:br>
              <a:rPr lang="de-CH" sz="4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4000" b="1" dirty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4000" b="1" dirty="0" smtClean="0"/>
              <a:t>3.</a:t>
            </a:r>
            <a:r>
              <a:rPr lang="de-CH" sz="4000" b="1" dirty="0"/>
              <a:t>  </a:t>
            </a:r>
            <a:r>
              <a:rPr lang="de-CH" sz="4000" b="1" dirty="0" smtClean="0"/>
              <a:t>Die Einnahme des Landes</a:t>
            </a:r>
            <a:r>
              <a:rPr lang="de-CH" sz="900" b="1" dirty="0"/>
              <a:t/>
            </a:r>
            <a:br>
              <a:rPr lang="de-CH" sz="900" b="1" dirty="0"/>
            </a:br>
            <a: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4000" b="1" dirty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4000" b="1" dirty="0" smtClean="0"/>
              <a:t>4. </a:t>
            </a:r>
            <a:r>
              <a:rPr lang="de-CH" sz="4000" b="1" dirty="0"/>
              <a:t> </a:t>
            </a:r>
            <a:r>
              <a:rPr lang="de-CH" sz="4000" b="1" dirty="0" smtClean="0"/>
              <a:t>Die Verteilung des Landes</a:t>
            </a:r>
            <a:r>
              <a:rPr lang="de-CH" sz="4000" b="1" dirty="0"/>
              <a:t/>
            </a:r>
            <a:br>
              <a:rPr lang="de-CH" sz="4000" b="1" dirty="0"/>
            </a:br>
            <a: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4000" b="1" dirty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4000" b="1" dirty="0" smtClean="0"/>
              <a:t>Schlusswort</a:t>
            </a:r>
            <a:endParaRPr lang="de-CH" sz="4000" b="1" dirty="0"/>
          </a:p>
        </p:txBody>
      </p:sp>
      <p:pic>
        <p:nvPicPr>
          <p:cNvPr id="4" name="Grafik 3" descr="http://www.calligraphy-museum.com/EditorFiles/image/News/2011/09/2011-09-28_b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364812"/>
            <a:ext cx="2793876" cy="12325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7061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JOSUA, DER SOHN NUNS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879732" y="6156012"/>
            <a:ext cx="7443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Bild: </a:t>
            </a:r>
            <a:r>
              <a:rPr lang="de-CH" b="1" dirty="0" err="1" smtClean="0"/>
              <a:t>Biblical</a:t>
            </a:r>
            <a:r>
              <a:rPr lang="de-CH" b="1" dirty="0" smtClean="0"/>
              <a:t> </a:t>
            </a:r>
            <a:r>
              <a:rPr lang="de-CH" b="1" dirty="0" err="1" smtClean="0"/>
              <a:t>Illustrations</a:t>
            </a:r>
            <a:r>
              <a:rPr lang="de-CH" b="1" dirty="0" smtClean="0"/>
              <a:t> </a:t>
            </a:r>
            <a:r>
              <a:rPr lang="de-CH" b="1" dirty="0" err="1" smtClean="0"/>
              <a:t>by</a:t>
            </a:r>
            <a:r>
              <a:rPr lang="de-CH" b="1" dirty="0" smtClean="0"/>
              <a:t> Jim </a:t>
            </a:r>
            <a:r>
              <a:rPr lang="de-CH" b="1" dirty="0" err="1" smtClean="0"/>
              <a:t>Padgetts</a:t>
            </a:r>
            <a:r>
              <a:rPr lang="de-CH" b="1" dirty="0" smtClean="0"/>
              <a:t> (1984), CC-BY-SA 3.0</a:t>
            </a:r>
            <a:endParaRPr lang="de-CH" b="1" dirty="0"/>
          </a:p>
        </p:txBody>
      </p:sp>
      <p:pic>
        <p:nvPicPr>
          <p:cNvPr id="11266" name="Picture 2" descr="Book of Joshua Chapter 1-1 (Bible Illustrations by Sweet Media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741" y="1306917"/>
            <a:ext cx="6486525" cy="464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832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4Mo 13,30b: </a:t>
            </a:r>
            <a:r>
              <a:rPr lang="de-DE" sz="4000" b="1" dirty="0" smtClean="0"/>
              <a:t>Lasst uns nur hinaufziehen und es [= das Land] in Besitz nehmen, denn wir werden es gewiss bezwingen.</a:t>
            </a:r>
            <a:endParaRPr lang="de-CH" sz="4000" b="1" dirty="0"/>
          </a:p>
        </p:txBody>
      </p:sp>
      <p:pic>
        <p:nvPicPr>
          <p:cNvPr id="1026" name="Picture 2" descr="D:\06 Jordan\Jordan Rift\Dolmen field near Adam, tb06110403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32" b="27443"/>
          <a:stretch/>
        </p:blipFill>
        <p:spPr bwMode="auto">
          <a:xfrm>
            <a:off x="467544" y="3933057"/>
            <a:ext cx="8161748" cy="250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530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JOSUA, DER SOHN NUNS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879732" y="6156012"/>
            <a:ext cx="7443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Bild: </a:t>
            </a:r>
            <a:r>
              <a:rPr lang="de-CH" b="1" dirty="0" err="1" smtClean="0"/>
              <a:t>Biblical</a:t>
            </a:r>
            <a:r>
              <a:rPr lang="de-CH" b="1" dirty="0" smtClean="0"/>
              <a:t> </a:t>
            </a:r>
            <a:r>
              <a:rPr lang="de-CH" b="1" dirty="0" err="1" smtClean="0"/>
              <a:t>Illustrations</a:t>
            </a:r>
            <a:r>
              <a:rPr lang="de-CH" b="1" dirty="0" smtClean="0"/>
              <a:t> </a:t>
            </a:r>
            <a:r>
              <a:rPr lang="de-CH" b="1" dirty="0" err="1" smtClean="0"/>
              <a:t>by</a:t>
            </a:r>
            <a:r>
              <a:rPr lang="de-CH" b="1" dirty="0" smtClean="0"/>
              <a:t> Jim </a:t>
            </a:r>
            <a:r>
              <a:rPr lang="de-CH" b="1" dirty="0" err="1" smtClean="0"/>
              <a:t>Padgetts</a:t>
            </a:r>
            <a:r>
              <a:rPr lang="de-CH" b="1" dirty="0" smtClean="0"/>
              <a:t> (1984), CC-BY-SA 3.0</a:t>
            </a:r>
            <a:endParaRPr lang="de-CH" b="1" dirty="0"/>
          </a:p>
        </p:txBody>
      </p:sp>
      <p:pic>
        <p:nvPicPr>
          <p:cNvPr id="11266" name="Picture 2" descr="Book of Joshua Chapter 1-1 (Bible Illustrations by Sweet Media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741" y="1306917"/>
            <a:ext cx="6486525" cy="464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955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5Mo 34,10a: </a:t>
            </a:r>
            <a:r>
              <a:rPr lang="de-DE" sz="4000" b="1" dirty="0" smtClean="0"/>
              <a:t>Und es stand in Israel kein Prophet mehr auf wie Mose.</a:t>
            </a:r>
            <a:endParaRPr lang="de-CH" sz="4000" b="1" dirty="0"/>
          </a:p>
        </p:txBody>
      </p:sp>
      <p:pic>
        <p:nvPicPr>
          <p:cNvPr id="1026" name="Picture 2" descr="D:\06 Jordan\Jordan Rift\Dolmen field near Adam, tb06110403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32" b="27443"/>
          <a:stretch/>
        </p:blipFill>
        <p:spPr bwMode="auto">
          <a:xfrm>
            <a:off x="467544" y="3933057"/>
            <a:ext cx="8161748" cy="250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6675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Jos 1,5b: </a:t>
            </a:r>
            <a:r>
              <a:rPr lang="de-DE" sz="4000" b="1" dirty="0" smtClean="0"/>
              <a:t>Wie ich mit Mose gewesen bin, werde ich mit dir sein; ich werde dich nicht aufgeben und dich nicht verlassen!</a:t>
            </a:r>
            <a:endParaRPr lang="de-CH" sz="4000" b="1" dirty="0"/>
          </a:p>
        </p:txBody>
      </p:sp>
      <p:pic>
        <p:nvPicPr>
          <p:cNvPr id="1026" name="Picture 2" descr="D:\06 Jordan\Jordan Rift\Dolmen field near Adam, tb06110403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32" b="27443"/>
          <a:stretch/>
        </p:blipFill>
        <p:spPr bwMode="auto">
          <a:xfrm>
            <a:off x="467544" y="3933057"/>
            <a:ext cx="8161748" cy="250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8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Jos 1,6.7.9: </a:t>
            </a:r>
            <a:r>
              <a:rPr lang="de-DE" sz="4000" b="1" dirty="0" smtClean="0"/>
              <a:t>Sei mutig und stark! </a:t>
            </a:r>
            <a:r>
              <a:rPr lang="de-DE" sz="4000" i="1" dirty="0" smtClean="0"/>
              <a:t>(Elberfelder); </a:t>
            </a:r>
            <a:r>
              <a:rPr lang="de-DE" sz="4000" b="1" dirty="0" smtClean="0"/>
              <a:t>Sei getrost und </a:t>
            </a:r>
            <a:br>
              <a:rPr lang="de-DE" sz="4000" b="1" dirty="0" smtClean="0"/>
            </a:br>
            <a:r>
              <a:rPr lang="de-DE" sz="4000" b="1" dirty="0" smtClean="0"/>
              <a:t>unverzagt </a:t>
            </a:r>
            <a:r>
              <a:rPr lang="de-DE" sz="4000" i="1" dirty="0" smtClean="0"/>
              <a:t>(Luther)</a:t>
            </a:r>
            <a:r>
              <a:rPr lang="de-DE" sz="4000" dirty="0"/>
              <a:t>.</a:t>
            </a:r>
            <a:endParaRPr lang="de-CH" sz="4000" b="1" dirty="0"/>
          </a:p>
        </p:txBody>
      </p:sp>
      <p:pic>
        <p:nvPicPr>
          <p:cNvPr id="1026" name="Picture 2" descr="D:\06 Jordan\Jordan Rift\Dolmen field near Adam, tb06110403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32" b="27443"/>
          <a:stretch/>
        </p:blipFill>
        <p:spPr bwMode="auto">
          <a:xfrm>
            <a:off x="467544" y="3933057"/>
            <a:ext cx="8161748" cy="250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4832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Jos 1,6: </a:t>
            </a:r>
            <a:r>
              <a:rPr lang="de-DE" sz="4000" b="1" dirty="0" smtClean="0"/>
              <a:t>Sei stark und mutig! Denn du, du sollst diesem Volk das Land als Erbe austeilen, das ihnen zu geben ich ihren Vätern geschworen habe.</a:t>
            </a:r>
            <a:endParaRPr lang="de-CH" sz="4000" b="1" dirty="0"/>
          </a:p>
        </p:txBody>
      </p:sp>
      <p:pic>
        <p:nvPicPr>
          <p:cNvPr id="1026" name="Picture 2" descr="D:\06 Jordan\Jordan Rift\Dolmen field near Adam, tb06110403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32" b="27443"/>
          <a:stretch/>
        </p:blipFill>
        <p:spPr bwMode="auto">
          <a:xfrm>
            <a:off x="467544" y="3933057"/>
            <a:ext cx="8161748" cy="250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679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76672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DAS BUCH JOSUA</a:t>
            </a:r>
          </a:p>
          <a:p>
            <a:endParaRPr lang="de-CH" sz="3600" b="1" dirty="0"/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0537216"/>
              </p:ext>
            </p:extLst>
          </p:nvPr>
        </p:nvGraphicFramePr>
        <p:xfrm>
          <a:off x="415818" y="2204864"/>
          <a:ext cx="8404654" cy="28799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6022"/>
                <a:gridCol w="5688632"/>
              </a:tblGrid>
              <a:tr h="791319">
                <a:tc>
                  <a:txBody>
                    <a:bodyPr/>
                    <a:lstStyle/>
                    <a:p>
                      <a:pPr algn="l"/>
                      <a:r>
                        <a:rPr lang="de-CH" sz="3600" dirty="0" smtClean="0">
                          <a:solidFill>
                            <a:srgbClr val="002060"/>
                          </a:solidFill>
                        </a:rPr>
                        <a:t> Stelle</a:t>
                      </a:r>
                      <a:endParaRPr lang="de-CH" sz="36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CH" sz="3600" dirty="0" smtClean="0">
                          <a:solidFill>
                            <a:srgbClr val="002060"/>
                          </a:solidFill>
                        </a:rPr>
                        <a:t> Thema</a:t>
                      </a:r>
                      <a:endParaRPr lang="de-CH" sz="36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</a:tr>
              <a:tr h="1044308">
                <a:tc>
                  <a:txBody>
                    <a:bodyPr/>
                    <a:lstStyle/>
                    <a:p>
                      <a:pPr algn="l"/>
                      <a:endParaRPr lang="de-CH" sz="3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e-CH" sz="3200" b="1" dirty="0"/>
                    </a:p>
                  </a:txBody>
                  <a:tcPr anchor="ctr"/>
                </a:tc>
              </a:tr>
              <a:tr h="1044308">
                <a:tc>
                  <a:txBody>
                    <a:bodyPr/>
                    <a:lstStyle/>
                    <a:p>
                      <a:pPr algn="l"/>
                      <a:endParaRPr lang="de-CH" sz="3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e-CH" sz="3200" b="1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997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76672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DAS BUCH JOSUA</a:t>
            </a:r>
          </a:p>
          <a:p>
            <a:endParaRPr lang="de-CH" sz="3600" b="1" dirty="0"/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7571170"/>
              </p:ext>
            </p:extLst>
          </p:nvPr>
        </p:nvGraphicFramePr>
        <p:xfrm>
          <a:off x="415818" y="2204864"/>
          <a:ext cx="8404654" cy="28799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6022"/>
                <a:gridCol w="5688632"/>
              </a:tblGrid>
              <a:tr h="791319">
                <a:tc>
                  <a:txBody>
                    <a:bodyPr/>
                    <a:lstStyle/>
                    <a:p>
                      <a:pPr algn="l"/>
                      <a:r>
                        <a:rPr lang="de-CH" sz="3600" dirty="0" smtClean="0">
                          <a:solidFill>
                            <a:srgbClr val="002060"/>
                          </a:solidFill>
                        </a:rPr>
                        <a:t> Stelle</a:t>
                      </a:r>
                      <a:endParaRPr lang="de-CH" sz="36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CH" sz="3600" dirty="0" smtClean="0">
                          <a:solidFill>
                            <a:srgbClr val="002060"/>
                          </a:solidFill>
                        </a:rPr>
                        <a:t> Thema</a:t>
                      </a:r>
                      <a:endParaRPr lang="de-CH" sz="36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</a:tr>
              <a:tr h="1044308">
                <a:tc>
                  <a:txBody>
                    <a:bodyPr/>
                    <a:lstStyle/>
                    <a:p>
                      <a:pPr algn="l"/>
                      <a:r>
                        <a:rPr lang="de-CH" sz="3200" b="1" dirty="0" smtClean="0"/>
                        <a:t> Jos 1-12</a:t>
                      </a:r>
                      <a:endParaRPr lang="de-CH" sz="3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3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Die Einnahme des Landes</a:t>
                      </a:r>
                      <a:endParaRPr lang="de-CH" sz="3200" b="1" dirty="0"/>
                    </a:p>
                  </a:txBody>
                  <a:tcPr anchor="ctr"/>
                </a:tc>
              </a:tr>
              <a:tr h="1044308">
                <a:tc>
                  <a:txBody>
                    <a:bodyPr/>
                    <a:lstStyle/>
                    <a:p>
                      <a:pPr algn="l"/>
                      <a:endParaRPr lang="de-CH" sz="3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e-CH" sz="3200" b="1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095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332656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DIE «BIBLIOTHECA DIVINA»</a:t>
            </a:r>
            <a:endParaRPr lang="de-CH" sz="3600" b="1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171437"/>
            <a:ext cx="5040560" cy="5353907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999457" y="6443425"/>
            <a:ext cx="3217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sz="1200" dirty="0" smtClean="0"/>
              <a:t>Bild aus: DOWLEY, Der grosse Bibelführer, S. 6.</a:t>
            </a:r>
            <a:endParaRPr lang="de-CH" sz="1200" dirty="0"/>
          </a:p>
        </p:txBody>
      </p:sp>
      <p:sp>
        <p:nvSpPr>
          <p:cNvPr id="2" name="Ellipse 1"/>
          <p:cNvSpPr/>
          <p:nvPr/>
        </p:nvSpPr>
        <p:spPr>
          <a:xfrm>
            <a:off x="4283967" y="1268760"/>
            <a:ext cx="1008113" cy="1296144"/>
          </a:xfrm>
          <a:prstGeom prst="ellipse">
            <a:avLst/>
          </a:prstGeom>
          <a:noFill/>
          <a:ln w="762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2123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76672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DAS BUCH JOSUA</a:t>
            </a:r>
          </a:p>
          <a:p>
            <a:endParaRPr lang="de-CH" sz="3600" b="1" dirty="0"/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1581995"/>
              </p:ext>
            </p:extLst>
          </p:nvPr>
        </p:nvGraphicFramePr>
        <p:xfrm>
          <a:off x="415818" y="2204864"/>
          <a:ext cx="8404654" cy="28799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6022"/>
                <a:gridCol w="5688632"/>
              </a:tblGrid>
              <a:tr h="791319">
                <a:tc>
                  <a:txBody>
                    <a:bodyPr/>
                    <a:lstStyle/>
                    <a:p>
                      <a:pPr algn="l"/>
                      <a:r>
                        <a:rPr lang="de-CH" sz="3600" dirty="0" smtClean="0">
                          <a:solidFill>
                            <a:srgbClr val="002060"/>
                          </a:solidFill>
                        </a:rPr>
                        <a:t> Stelle</a:t>
                      </a:r>
                      <a:endParaRPr lang="de-CH" sz="36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CH" sz="3600" dirty="0" smtClean="0">
                          <a:solidFill>
                            <a:srgbClr val="002060"/>
                          </a:solidFill>
                        </a:rPr>
                        <a:t> Thema</a:t>
                      </a:r>
                      <a:endParaRPr lang="de-CH" sz="36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</a:tr>
              <a:tr h="1044308">
                <a:tc>
                  <a:txBody>
                    <a:bodyPr/>
                    <a:lstStyle/>
                    <a:p>
                      <a:pPr algn="l"/>
                      <a:r>
                        <a:rPr lang="de-CH" sz="3200" b="1" dirty="0" smtClean="0"/>
                        <a:t> Jos 1-12</a:t>
                      </a:r>
                      <a:endParaRPr lang="de-CH" sz="3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3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Die Einnahme des Landes</a:t>
                      </a:r>
                      <a:endParaRPr lang="de-CH" sz="3200" b="1" dirty="0"/>
                    </a:p>
                  </a:txBody>
                  <a:tcPr anchor="ctr"/>
                </a:tc>
              </a:tr>
              <a:tr h="1044308">
                <a:tc>
                  <a:txBody>
                    <a:bodyPr/>
                    <a:lstStyle/>
                    <a:p>
                      <a:pPr algn="l"/>
                      <a:r>
                        <a:rPr lang="de-CH" sz="3200" b="1" dirty="0" smtClean="0"/>
                        <a:t> Jos</a:t>
                      </a:r>
                      <a:r>
                        <a:rPr lang="de-CH" sz="3200" b="1" baseline="0" dirty="0" smtClean="0"/>
                        <a:t> 13-24</a:t>
                      </a:r>
                      <a:endParaRPr lang="de-CH" sz="3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3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Die Verteilung des Landes</a:t>
                      </a:r>
                      <a:endParaRPr lang="de-CH" sz="3200" b="1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419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13792" y="476672"/>
            <a:ext cx="8280920" cy="5904656"/>
          </a:xfrm>
        </p:spPr>
        <p:txBody>
          <a:bodyPr anchor="t">
            <a:normAutofit/>
          </a:bodyPr>
          <a:lstStyle/>
          <a:p>
            <a:pPr algn="l"/>
            <a:r>
              <a:rPr lang="de-CH" b="1" dirty="0" smtClean="0"/>
              <a:t>Josua und die Landnahme</a:t>
            </a:r>
            <a:br>
              <a:rPr lang="de-CH" b="1" dirty="0" smtClean="0"/>
            </a:br>
            <a:r>
              <a:rPr lang="de-CH" sz="24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de-CH" sz="2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CH" sz="4000" b="1" dirty="0" smtClean="0">
                <a:solidFill>
                  <a:srgbClr val="C00000"/>
                </a:solidFill>
              </a:rPr>
              <a:t>   </a:t>
            </a:r>
            <a:r>
              <a:rPr lang="de-CH" sz="4000" b="1" dirty="0" smtClean="0"/>
              <a:t>Einleitung</a:t>
            </a:r>
            <a:br>
              <a:rPr lang="de-CH" sz="4000" b="1" dirty="0" smtClean="0"/>
            </a:br>
            <a:r>
              <a:rPr lang="de-CH" sz="800" b="1" dirty="0"/>
              <a:t/>
            </a:r>
            <a:br>
              <a:rPr lang="de-CH" sz="800" b="1" dirty="0"/>
            </a:br>
            <a:r>
              <a:rPr lang="de-CH" sz="4000" b="1" dirty="0" smtClean="0"/>
              <a:t>   1.	Im Ostjordanland</a:t>
            </a:r>
            <a:br>
              <a:rPr lang="de-CH" sz="4000" b="1" dirty="0" smtClean="0"/>
            </a:br>
            <a:r>
              <a:rPr lang="de-CH" sz="8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4000" b="1" dirty="0" smtClean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4000" b="1" dirty="0"/>
              <a:t>2</a:t>
            </a:r>
            <a:r>
              <a:rPr lang="de-CH" sz="4000" b="1" dirty="0" smtClean="0"/>
              <a:t>.</a:t>
            </a:r>
            <a:r>
              <a:rPr lang="de-CH" sz="4000" b="1" dirty="0"/>
              <a:t>	</a:t>
            </a:r>
            <a:r>
              <a:rPr lang="de-CH" sz="4000" b="1" dirty="0" smtClean="0"/>
              <a:t>Josua, der Sohn </a:t>
            </a:r>
            <a:r>
              <a:rPr lang="de-CH" sz="4000" b="1" dirty="0" err="1" smtClean="0"/>
              <a:t>Nuns</a:t>
            </a:r>
            <a:r>
              <a:rPr lang="de-CH" sz="4000" b="1" dirty="0" smtClean="0"/>
              <a:t/>
            </a:r>
            <a:br>
              <a:rPr lang="de-CH" sz="4000" b="1" dirty="0" smtClean="0"/>
            </a:br>
            <a: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4000" b="1" dirty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4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3.</a:t>
            </a:r>
            <a:r>
              <a:rPr lang="de-CH" sz="4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</a:t>
            </a:r>
            <a:r>
              <a:rPr lang="de-CH" sz="4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Die Einnahme des Landes</a:t>
            </a:r>
            <a:r>
              <a:rPr lang="de-CH" sz="900" b="1" dirty="0"/>
              <a:t/>
            </a:r>
            <a:br>
              <a:rPr lang="de-CH" sz="900" b="1" dirty="0"/>
            </a:br>
            <a: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4000" b="1" dirty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4000" b="1" dirty="0" smtClean="0"/>
              <a:t>4. </a:t>
            </a:r>
            <a:r>
              <a:rPr lang="de-CH" sz="4000" b="1" dirty="0"/>
              <a:t> </a:t>
            </a:r>
            <a:r>
              <a:rPr lang="de-CH" sz="4000" b="1" dirty="0" smtClean="0"/>
              <a:t>Die Verteilung des Landes</a:t>
            </a:r>
            <a:r>
              <a:rPr lang="de-CH" sz="4000" b="1" dirty="0"/>
              <a:t/>
            </a:r>
            <a:br>
              <a:rPr lang="de-CH" sz="4000" b="1" dirty="0"/>
            </a:br>
            <a: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4000" b="1" dirty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4000" b="1" dirty="0" smtClean="0"/>
              <a:t>Schlusswort</a:t>
            </a:r>
            <a:endParaRPr lang="de-CH" sz="4000" b="1" dirty="0"/>
          </a:p>
        </p:txBody>
      </p:sp>
      <p:pic>
        <p:nvPicPr>
          <p:cNvPr id="4" name="Grafik 3" descr="http://www.calligraphy-museum.com/EditorFiles/image/News/2011/09/2011-09-28_b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364812"/>
            <a:ext cx="2793876" cy="12325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493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13792" y="476672"/>
            <a:ext cx="8280920" cy="5904656"/>
          </a:xfrm>
        </p:spPr>
        <p:txBody>
          <a:bodyPr anchor="t">
            <a:normAutofit/>
          </a:bodyPr>
          <a:lstStyle/>
          <a:p>
            <a:pPr algn="l"/>
            <a:r>
              <a:rPr lang="de-CH" b="1" dirty="0" smtClean="0"/>
              <a:t>Die Einnahme des Landes</a:t>
            </a:r>
            <a:br>
              <a:rPr lang="de-CH" b="1" dirty="0" smtClean="0"/>
            </a:br>
            <a:r>
              <a:rPr lang="de-CH" sz="24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de-CH" sz="2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CH" sz="3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  1.	Jericho und Ai</a:t>
            </a:r>
            <a:r>
              <a:rPr lang="de-CH" sz="4000" b="1" dirty="0" smtClean="0"/>
              <a:t/>
            </a:r>
            <a:br>
              <a:rPr lang="de-CH" sz="4000" b="1" dirty="0" smtClean="0"/>
            </a:br>
            <a:r>
              <a:rPr lang="de-CH" sz="1200" b="1" dirty="0" smtClean="0"/>
              <a:t/>
            </a:r>
            <a:br>
              <a:rPr lang="de-CH" sz="1200" b="1" dirty="0" smtClean="0"/>
            </a:br>
            <a:r>
              <a:rPr lang="de-CH" sz="3800" b="1" dirty="0" smtClean="0"/>
              <a:t>   </a:t>
            </a:r>
            <a:r>
              <a:rPr lang="de-CH" sz="3800" b="1" dirty="0"/>
              <a:t>2</a:t>
            </a:r>
            <a:r>
              <a:rPr lang="de-CH" sz="3800" b="1" dirty="0" smtClean="0"/>
              <a:t>.</a:t>
            </a:r>
            <a:r>
              <a:rPr lang="de-CH" sz="3800" b="1" dirty="0"/>
              <a:t>	</a:t>
            </a:r>
            <a:r>
              <a:rPr lang="de-CH" sz="3800" b="1" dirty="0" smtClean="0"/>
              <a:t>Der Feldzug im Süden</a:t>
            </a:r>
            <a:r>
              <a:rPr lang="de-CH" sz="4000" b="1" dirty="0" smtClean="0"/>
              <a:t/>
            </a:r>
            <a:br>
              <a:rPr lang="de-CH" sz="4000" b="1" dirty="0" smtClean="0"/>
            </a:br>
            <a:r>
              <a:rPr lang="de-CH" sz="1200" b="1" dirty="0"/>
              <a:t/>
            </a:r>
            <a:br>
              <a:rPr lang="de-CH" sz="1200" b="1" dirty="0"/>
            </a:br>
            <a:r>
              <a:rPr lang="de-CH" sz="3800" b="1" dirty="0"/>
              <a:t>   </a:t>
            </a:r>
            <a:r>
              <a:rPr lang="de-CH" sz="3800" b="1" dirty="0" smtClean="0"/>
              <a:t>3.</a:t>
            </a:r>
            <a:r>
              <a:rPr lang="de-CH" sz="3800" b="1" dirty="0"/>
              <a:t>  </a:t>
            </a:r>
            <a:r>
              <a:rPr lang="de-CH" sz="3800" b="1" dirty="0" smtClean="0"/>
              <a:t>Der Feldzug im Norden</a:t>
            </a:r>
            <a:r>
              <a:rPr lang="de-CH" sz="900" b="1" dirty="0"/>
              <a:t/>
            </a:r>
            <a:br>
              <a:rPr lang="de-CH" sz="900" b="1" dirty="0"/>
            </a:br>
            <a: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</a:br>
            <a:endParaRPr lang="de-CH" sz="4000" b="1" dirty="0"/>
          </a:p>
        </p:txBody>
      </p:sp>
      <p:pic>
        <p:nvPicPr>
          <p:cNvPr id="5" name="Picture 2" descr="D:\06 Jordan\Jordan Rift\Dolmen field near Adam, tb06110403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32" b="27443"/>
          <a:stretch/>
        </p:blipFill>
        <p:spPr bwMode="auto">
          <a:xfrm>
            <a:off x="496572" y="4005064"/>
            <a:ext cx="8161748" cy="250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94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DIE ÜBERQUERUNG DES JORDANS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879732" y="6156012"/>
            <a:ext cx="7443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Bild: Gustave Dore (1883)</a:t>
            </a:r>
            <a:endParaRPr lang="de-CH" b="1" dirty="0"/>
          </a:p>
        </p:txBody>
      </p:sp>
      <p:pic>
        <p:nvPicPr>
          <p:cNvPr id="15362" name="Picture 2" descr="File:Dore joshua cross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729" y="1340768"/>
            <a:ext cx="6212549" cy="477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539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DER JORDAN WIRD BEI ADAM GESTAUT</a:t>
            </a:r>
            <a:endParaRPr lang="de-CH" sz="3600" b="1" dirty="0"/>
          </a:p>
        </p:txBody>
      </p:sp>
      <p:pic>
        <p:nvPicPr>
          <p:cNvPr id="23554" name="Picture 2" descr="D:\02 Samaria and the Center\Jordan Rift\Adam fords aerial from west, tb1217041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27" y="1268760"/>
            <a:ext cx="7796554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958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4716016" y="404664"/>
            <a:ext cx="4104456" cy="115212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VON GILGAL NACH JERICHO UND AI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4590808" y="6168461"/>
            <a:ext cx="4229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Bild: www.bible-history-com</a:t>
            </a:r>
            <a:endParaRPr lang="de-CH" b="1" dirty="0"/>
          </a:p>
        </p:txBody>
      </p:sp>
      <p:pic>
        <p:nvPicPr>
          <p:cNvPr id="30722" name="Picture 2" descr="Map of the Conquest of Cana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4058721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/>
          <p:cNvSpPr/>
          <p:nvPr/>
        </p:nvSpPr>
        <p:spPr>
          <a:xfrm>
            <a:off x="1834141" y="3501008"/>
            <a:ext cx="1224136" cy="129614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rgbClr val="FF0000"/>
              </a:solidFill>
            </a:endParaRPr>
          </a:p>
        </p:txBody>
      </p:sp>
      <p:pic>
        <p:nvPicPr>
          <p:cNvPr id="8" name="Picture 2" descr="Map of the Conquest of Canaa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15" t="50000" r="16293" b="28946"/>
          <a:stretch/>
        </p:blipFill>
        <p:spPr bwMode="auto">
          <a:xfrm>
            <a:off x="3798857" y="2636912"/>
            <a:ext cx="5021615" cy="329267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650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JERICHO</a:t>
            </a:r>
            <a:endParaRPr lang="de-CH" sz="3600" b="1" dirty="0"/>
          </a:p>
        </p:txBody>
      </p:sp>
      <p:pic>
        <p:nvPicPr>
          <p:cNvPr id="24578" name="Picture 2" descr="D:\02 Samaria and the Center\Jericho\Jericho from Cypros panorama-3, tb0927062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39" y="1290960"/>
            <a:ext cx="7580530" cy="507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536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DIE EINNAHME JERICHOS</a:t>
            </a:r>
            <a:endParaRPr lang="de-CH" sz="3600" b="1" dirty="0"/>
          </a:p>
        </p:txBody>
      </p:sp>
      <p:pic>
        <p:nvPicPr>
          <p:cNvPr id="28674" name="Picture 2" descr="http://upload.wikimedia.org/wikipedia/commons/a/a8/Prise_de_J%C3%A9rich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286" y="1268760"/>
            <a:ext cx="4105436" cy="481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879732" y="6156012"/>
            <a:ext cx="7443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Bild: Jean Fouquet, ca. 1452-1460</a:t>
            </a:r>
            <a:endParaRPr lang="de-CH" b="1" dirty="0"/>
          </a:p>
        </p:txBody>
      </p:sp>
    </p:spTree>
    <p:extLst>
      <p:ext uri="{BB962C8B-B14F-4D97-AF65-F5344CB8AC3E}">
        <p14:creationId xmlns:p14="http://schemas.microsoft.com/office/powerpoint/2010/main" val="37181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DIE ANTIKE STADT JERICHO</a:t>
            </a:r>
            <a:endParaRPr lang="de-CH" sz="3600" b="1" dirty="0"/>
          </a:p>
        </p:txBody>
      </p:sp>
      <p:pic>
        <p:nvPicPr>
          <p:cNvPr id="26626" name="Picture 2" descr="D:\02 Samaria and the Center\Jericho\Jericho, Tell es-Sultan aerial from southeast, tb0107031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978" y="1268760"/>
            <a:ext cx="6804051" cy="510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08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DIE ANTIKE STADT JERICHO</a:t>
            </a:r>
            <a:endParaRPr lang="de-CH" sz="3600" b="1" dirty="0"/>
          </a:p>
        </p:txBody>
      </p:sp>
      <p:pic>
        <p:nvPicPr>
          <p:cNvPr id="27650" name="Picture 2" descr="D:\02 Samaria and the Center\Jericho\Jericho, Tell es-Sultan from west, tb0207074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004" y="1412776"/>
            <a:ext cx="7314000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549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13792" y="476672"/>
            <a:ext cx="8280920" cy="5904656"/>
          </a:xfrm>
        </p:spPr>
        <p:txBody>
          <a:bodyPr anchor="t">
            <a:normAutofit/>
          </a:bodyPr>
          <a:lstStyle/>
          <a:p>
            <a:pPr algn="l"/>
            <a:r>
              <a:rPr lang="de-CH" b="1" dirty="0" smtClean="0"/>
              <a:t>Josua und die Landnahme</a:t>
            </a:r>
            <a:br>
              <a:rPr lang="de-CH" b="1" dirty="0" smtClean="0"/>
            </a:br>
            <a:r>
              <a:rPr lang="de-CH" sz="24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de-CH" sz="2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CH" sz="4000" b="1" dirty="0" smtClean="0">
                <a:solidFill>
                  <a:srgbClr val="C00000"/>
                </a:solidFill>
              </a:rPr>
              <a:t>   </a:t>
            </a:r>
            <a:r>
              <a:rPr lang="de-CH" sz="4000" b="1" dirty="0" smtClean="0"/>
              <a:t>Einleitung</a:t>
            </a:r>
            <a:br>
              <a:rPr lang="de-CH" sz="4000" b="1" dirty="0" smtClean="0"/>
            </a:br>
            <a:r>
              <a:rPr lang="de-CH" sz="800" b="1" dirty="0"/>
              <a:t/>
            </a:r>
            <a:br>
              <a:rPr lang="de-CH" sz="800" b="1" dirty="0"/>
            </a:br>
            <a:r>
              <a:rPr lang="de-CH" sz="4000" b="1" dirty="0" smtClean="0"/>
              <a:t>   </a:t>
            </a:r>
            <a:r>
              <a:rPr lang="de-CH" sz="4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1.	Im Ostjordanland</a:t>
            </a:r>
            <a:br>
              <a:rPr lang="de-CH" sz="4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de-CH" sz="8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4000" b="1" dirty="0" smtClean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4000" b="1" dirty="0"/>
              <a:t>2</a:t>
            </a:r>
            <a:r>
              <a:rPr lang="de-CH" sz="4000" b="1" dirty="0" smtClean="0"/>
              <a:t>.</a:t>
            </a:r>
            <a:r>
              <a:rPr lang="de-CH" sz="4000" b="1" dirty="0"/>
              <a:t>	</a:t>
            </a:r>
            <a:r>
              <a:rPr lang="de-CH" sz="4000" b="1" dirty="0" smtClean="0"/>
              <a:t>Josua, der Sohn </a:t>
            </a:r>
            <a:r>
              <a:rPr lang="de-CH" sz="4000" b="1" dirty="0" err="1" smtClean="0"/>
              <a:t>Nuns</a:t>
            </a:r>
            <a:r>
              <a:rPr lang="de-CH" sz="4000" b="1" dirty="0" smtClean="0"/>
              <a:t/>
            </a:r>
            <a:br>
              <a:rPr lang="de-CH" sz="4000" b="1" dirty="0" smtClean="0"/>
            </a:br>
            <a: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4000" b="1" dirty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4000" b="1" dirty="0" smtClean="0"/>
              <a:t>3.</a:t>
            </a:r>
            <a:r>
              <a:rPr lang="de-CH" sz="4000" b="1" dirty="0"/>
              <a:t>  </a:t>
            </a:r>
            <a:r>
              <a:rPr lang="de-CH" sz="4000" b="1" dirty="0" smtClean="0"/>
              <a:t>Die Einnahme des Landes</a:t>
            </a:r>
            <a:r>
              <a:rPr lang="de-CH" sz="900" b="1" dirty="0"/>
              <a:t/>
            </a:r>
            <a:br>
              <a:rPr lang="de-CH" sz="900" b="1" dirty="0"/>
            </a:br>
            <a: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4000" b="1" dirty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4000" b="1" dirty="0" smtClean="0"/>
              <a:t>4. </a:t>
            </a:r>
            <a:r>
              <a:rPr lang="de-CH" sz="4000" b="1" dirty="0"/>
              <a:t> </a:t>
            </a:r>
            <a:r>
              <a:rPr lang="de-CH" sz="4000" b="1" dirty="0" smtClean="0"/>
              <a:t>Die Verteilung des Landes</a:t>
            </a:r>
            <a:r>
              <a:rPr lang="de-CH" sz="4000" b="1" dirty="0"/>
              <a:t/>
            </a:r>
            <a:br>
              <a:rPr lang="de-CH" sz="4000" b="1" dirty="0"/>
            </a:br>
            <a: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4000" b="1" dirty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4000" b="1" dirty="0" smtClean="0"/>
              <a:t>Schlusswort</a:t>
            </a:r>
            <a:endParaRPr lang="de-CH" sz="4000" b="1" dirty="0"/>
          </a:p>
        </p:txBody>
      </p:sp>
      <p:pic>
        <p:nvPicPr>
          <p:cNvPr id="4" name="Grafik 3" descr="http://www.calligraphy-museum.com/EditorFiles/image/News/2011/09/2011-09-28_b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364812"/>
            <a:ext cx="2793876" cy="12325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8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DIE EROBERUNG VON AI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869297" y="6340678"/>
            <a:ext cx="7443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Bild: Gustave Dore (1866)</a:t>
            </a:r>
            <a:endParaRPr lang="de-CH" b="1" dirty="0"/>
          </a:p>
        </p:txBody>
      </p:sp>
      <p:pic>
        <p:nvPicPr>
          <p:cNvPr id="29698" name="Picture 2" descr="http://upload.wikimedia.org/wikipedia/commons/thumb/9/96/049.Joshua_Burns_the_Town_of_Ai.jpg/640px-049.Joshua_Burns_the_Town_of_A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133" y="1208447"/>
            <a:ext cx="3993741" cy="5088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931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13792" y="476672"/>
            <a:ext cx="8280920" cy="5904656"/>
          </a:xfrm>
        </p:spPr>
        <p:txBody>
          <a:bodyPr anchor="t">
            <a:normAutofit/>
          </a:bodyPr>
          <a:lstStyle/>
          <a:p>
            <a:pPr algn="l"/>
            <a:r>
              <a:rPr lang="de-CH" b="1" dirty="0" smtClean="0"/>
              <a:t>Die Einnahme des Landes</a:t>
            </a:r>
            <a:br>
              <a:rPr lang="de-CH" b="1" dirty="0" smtClean="0"/>
            </a:br>
            <a:r>
              <a:rPr lang="de-CH" sz="24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de-CH" sz="2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CH" sz="3800" b="1" dirty="0" smtClean="0"/>
              <a:t>   1.	Jericho und Ai</a:t>
            </a:r>
            <a:r>
              <a:rPr lang="de-CH" sz="4000" b="1" dirty="0" smtClean="0"/>
              <a:t/>
            </a:r>
            <a:br>
              <a:rPr lang="de-CH" sz="4000" b="1" dirty="0" smtClean="0"/>
            </a:br>
            <a:r>
              <a:rPr lang="de-CH" sz="1200" b="1" dirty="0" smtClean="0"/>
              <a:t/>
            </a:r>
            <a:br>
              <a:rPr lang="de-CH" sz="1200" b="1" dirty="0" smtClean="0"/>
            </a:br>
            <a:r>
              <a:rPr lang="de-CH" sz="3800" b="1" dirty="0" smtClean="0"/>
              <a:t>   </a:t>
            </a:r>
            <a:r>
              <a:rPr lang="de-CH" sz="3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</a:t>
            </a:r>
            <a:r>
              <a:rPr lang="de-CH" sz="3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.</a:t>
            </a:r>
            <a:r>
              <a:rPr lang="de-CH" sz="3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	</a:t>
            </a:r>
            <a:r>
              <a:rPr lang="de-CH" sz="3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Der Feldzug im Süden</a:t>
            </a:r>
            <a:r>
              <a:rPr lang="de-CH" sz="4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/>
            </a:r>
            <a:br>
              <a:rPr lang="de-CH" sz="4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de-CH" sz="1200" b="1" dirty="0"/>
              <a:t/>
            </a:r>
            <a:br>
              <a:rPr lang="de-CH" sz="1200" b="1" dirty="0"/>
            </a:br>
            <a:r>
              <a:rPr lang="de-CH" sz="3800" b="1" dirty="0"/>
              <a:t>   </a:t>
            </a:r>
            <a:r>
              <a:rPr lang="de-CH" sz="3800" b="1" dirty="0" smtClean="0"/>
              <a:t>3.</a:t>
            </a:r>
            <a:r>
              <a:rPr lang="de-CH" sz="3800" b="1" dirty="0"/>
              <a:t>  </a:t>
            </a:r>
            <a:r>
              <a:rPr lang="de-CH" sz="3800" b="1" dirty="0" smtClean="0"/>
              <a:t>Der Feldzug im Norden</a:t>
            </a:r>
            <a:r>
              <a:rPr lang="de-CH" sz="900" b="1" dirty="0"/>
              <a:t/>
            </a:r>
            <a:br>
              <a:rPr lang="de-CH" sz="900" b="1" dirty="0"/>
            </a:br>
            <a: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</a:br>
            <a:endParaRPr lang="de-CH" sz="4000" b="1" dirty="0"/>
          </a:p>
        </p:txBody>
      </p:sp>
      <p:pic>
        <p:nvPicPr>
          <p:cNvPr id="5" name="Picture 2" descr="D:\06 Jordan\Jordan Rift\Dolmen field near Adam, tb06110403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32" b="27443"/>
          <a:stretch/>
        </p:blipFill>
        <p:spPr bwMode="auto">
          <a:xfrm>
            <a:off x="496572" y="4005064"/>
            <a:ext cx="8161748" cy="250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477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4716016" y="404664"/>
            <a:ext cx="4104456" cy="115212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DER FELZUG IM SÜDEN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4590808" y="6168461"/>
            <a:ext cx="4229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Bild: www.bible-history-com</a:t>
            </a:r>
            <a:endParaRPr lang="de-CH" b="1" dirty="0"/>
          </a:p>
        </p:txBody>
      </p:sp>
      <p:pic>
        <p:nvPicPr>
          <p:cNvPr id="30722" name="Picture 2" descr="Map of the Conquest of Cana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4058721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/>
          <p:cNvSpPr/>
          <p:nvPr/>
        </p:nvSpPr>
        <p:spPr>
          <a:xfrm>
            <a:off x="827584" y="3501008"/>
            <a:ext cx="2160240" cy="223224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rgbClr val="FF0000"/>
              </a:solidFill>
            </a:endParaRPr>
          </a:p>
        </p:txBody>
      </p:sp>
      <p:pic>
        <p:nvPicPr>
          <p:cNvPr id="8" name="Picture 2" descr="Map of the Conquest of Canaa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6" t="50000" r="35797" b="20508"/>
          <a:stretch/>
        </p:blipFill>
        <p:spPr bwMode="auto">
          <a:xfrm>
            <a:off x="3779912" y="2046219"/>
            <a:ext cx="4989619" cy="392404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711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200" b="1" dirty="0" smtClean="0"/>
              <a:t>JOSUA BEFIEHLT DER SONNE STILLZUSTEHEN</a:t>
            </a:r>
            <a:endParaRPr lang="de-CH" sz="32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869297" y="6340678"/>
            <a:ext cx="7443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Bild: John Martin (1816)</a:t>
            </a:r>
            <a:endParaRPr lang="de-CH" b="1" dirty="0"/>
          </a:p>
        </p:txBody>
      </p:sp>
      <p:pic>
        <p:nvPicPr>
          <p:cNvPr id="31746" name="Picture 2" descr="File:JoshuaSun Mart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670" y="1235770"/>
            <a:ext cx="6772275" cy="507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349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13792" y="476672"/>
            <a:ext cx="8280920" cy="5904656"/>
          </a:xfrm>
        </p:spPr>
        <p:txBody>
          <a:bodyPr anchor="t">
            <a:normAutofit/>
          </a:bodyPr>
          <a:lstStyle/>
          <a:p>
            <a:pPr algn="l"/>
            <a:r>
              <a:rPr lang="de-CH" b="1" dirty="0" smtClean="0"/>
              <a:t>Die Einnahme des Landes</a:t>
            </a:r>
            <a:br>
              <a:rPr lang="de-CH" b="1" dirty="0" smtClean="0"/>
            </a:br>
            <a:r>
              <a:rPr lang="de-CH" sz="24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de-CH" sz="2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CH" sz="3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  </a:t>
            </a:r>
            <a:r>
              <a:rPr lang="de-CH" sz="3800" b="1" dirty="0" smtClean="0"/>
              <a:t>1.	Jericho und Ai</a:t>
            </a:r>
            <a:r>
              <a:rPr lang="de-CH" sz="4000" b="1" dirty="0" smtClean="0"/>
              <a:t/>
            </a:r>
            <a:br>
              <a:rPr lang="de-CH" sz="4000" b="1" dirty="0" smtClean="0"/>
            </a:br>
            <a:r>
              <a:rPr lang="de-CH" sz="1200" b="1" dirty="0" smtClean="0"/>
              <a:t/>
            </a:r>
            <a:br>
              <a:rPr lang="de-CH" sz="1200" b="1" dirty="0" smtClean="0"/>
            </a:br>
            <a:r>
              <a:rPr lang="de-CH" sz="3800" b="1" dirty="0" smtClean="0"/>
              <a:t>   </a:t>
            </a:r>
            <a:r>
              <a:rPr lang="de-CH" sz="3800" b="1" dirty="0"/>
              <a:t>2</a:t>
            </a:r>
            <a:r>
              <a:rPr lang="de-CH" sz="3800" b="1" dirty="0" smtClean="0"/>
              <a:t>.</a:t>
            </a:r>
            <a:r>
              <a:rPr lang="de-CH" sz="3800" b="1" dirty="0"/>
              <a:t>	</a:t>
            </a:r>
            <a:r>
              <a:rPr lang="de-CH" sz="3800" b="1" dirty="0" smtClean="0"/>
              <a:t>Der Feldzug im Süden</a:t>
            </a:r>
            <a:r>
              <a:rPr lang="de-CH" sz="4000" b="1" dirty="0" smtClean="0"/>
              <a:t/>
            </a:r>
            <a:br>
              <a:rPr lang="de-CH" sz="4000" b="1" dirty="0" smtClean="0"/>
            </a:br>
            <a:r>
              <a:rPr lang="de-CH" sz="1200" b="1" dirty="0"/>
              <a:t/>
            </a:r>
            <a:br>
              <a:rPr lang="de-CH" sz="1200" b="1" dirty="0"/>
            </a:br>
            <a:r>
              <a:rPr lang="de-CH" sz="3800" b="1" dirty="0"/>
              <a:t>   </a:t>
            </a:r>
            <a:r>
              <a:rPr lang="de-CH" sz="3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3.</a:t>
            </a:r>
            <a:r>
              <a:rPr lang="de-CH" sz="3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</a:t>
            </a:r>
            <a:r>
              <a:rPr lang="de-CH" sz="3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Der Feldzug im Norden</a:t>
            </a:r>
            <a:r>
              <a:rPr lang="de-CH" sz="9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/>
            </a:r>
            <a:br>
              <a:rPr lang="de-CH" sz="9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</a:br>
            <a:endParaRPr lang="de-CH" sz="4000" b="1" dirty="0"/>
          </a:p>
        </p:txBody>
      </p:sp>
      <p:pic>
        <p:nvPicPr>
          <p:cNvPr id="5" name="Picture 2" descr="D:\06 Jordan\Jordan Rift\Dolmen field near Adam, tb06110403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32" b="27443"/>
          <a:stretch/>
        </p:blipFill>
        <p:spPr bwMode="auto">
          <a:xfrm>
            <a:off x="496572" y="4005064"/>
            <a:ext cx="8161748" cy="250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477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4716016" y="404664"/>
            <a:ext cx="4104456" cy="115212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DER FELZUG IM</a:t>
            </a:r>
            <a:br>
              <a:rPr lang="de-CH" sz="3600" b="1" dirty="0" smtClean="0"/>
            </a:br>
            <a:r>
              <a:rPr lang="de-CH" sz="3600" b="1" dirty="0" smtClean="0"/>
              <a:t>NORDEN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6228184" y="6289575"/>
            <a:ext cx="2592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b="1" dirty="0" smtClean="0"/>
              <a:t>Bild: www.bible-history-com</a:t>
            </a:r>
            <a:endParaRPr lang="de-CH" sz="1400" b="1" dirty="0"/>
          </a:p>
        </p:txBody>
      </p:sp>
      <p:pic>
        <p:nvPicPr>
          <p:cNvPr id="30722" name="Picture 2" descr="Map of the Conquest of Cana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0424"/>
            <a:ext cx="4058721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/>
          <p:cNvSpPr/>
          <p:nvPr/>
        </p:nvSpPr>
        <p:spPr>
          <a:xfrm>
            <a:off x="1763688" y="980728"/>
            <a:ext cx="1584176" cy="396044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rgbClr val="FF0000"/>
              </a:solidFill>
            </a:endParaRPr>
          </a:p>
        </p:txBody>
      </p:sp>
      <p:pic>
        <p:nvPicPr>
          <p:cNvPr id="9" name="Picture 2" descr="Map of the Conquest of Canaa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2" t="13349" r="28504" b="28994"/>
          <a:stretch/>
        </p:blipFill>
        <p:spPr bwMode="auto">
          <a:xfrm>
            <a:off x="3851920" y="1772816"/>
            <a:ext cx="2288211" cy="473025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6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AUSGRABUNGEN IN HAZOR</a:t>
            </a:r>
            <a:endParaRPr lang="de-CH" sz="3600" b="1" dirty="0"/>
          </a:p>
        </p:txBody>
      </p:sp>
      <p:pic>
        <p:nvPicPr>
          <p:cNvPr id="34818" name="Picture 2" descr="D:\01 Galilee and the North\Hazor\Hazor upper city aerial from west, tbs1120400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88" y="1268760"/>
            <a:ext cx="7878032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614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13792" y="476672"/>
            <a:ext cx="8280920" cy="5904656"/>
          </a:xfrm>
        </p:spPr>
        <p:txBody>
          <a:bodyPr anchor="t">
            <a:normAutofit/>
          </a:bodyPr>
          <a:lstStyle/>
          <a:p>
            <a:pPr algn="l"/>
            <a:r>
              <a:rPr lang="de-CH" b="1" dirty="0" smtClean="0"/>
              <a:t>Josua und die Landnahme</a:t>
            </a:r>
            <a:br>
              <a:rPr lang="de-CH" b="1" dirty="0" smtClean="0"/>
            </a:br>
            <a:r>
              <a:rPr lang="de-CH" sz="24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de-CH" sz="2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CH" sz="4000" b="1" dirty="0" smtClean="0">
                <a:solidFill>
                  <a:srgbClr val="C00000"/>
                </a:solidFill>
              </a:rPr>
              <a:t>   </a:t>
            </a:r>
            <a:r>
              <a:rPr lang="de-CH" sz="4000" b="1" dirty="0" smtClean="0"/>
              <a:t>Einleitung</a:t>
            </a:r>
            <a:br>
              <a:rPr lang="de-CH" sz="4000" b="1" dirty="0" smtClean="0"/>
            </a:br>
            <a:r>
              <a:rPr lang="de-CH" sz="800" b="1" dirty="0"/>
              <a:t/>
            </a:r>
            <a:br>
              <a:rPr lang="de-CH" sz="800" b="1" dirty="0"/>
            </a:br>
            <a:r>
              <a:rPr lang="de-CH" sz="4000" b="1" dirty="0" smtClean="0"/>
              <a:t>   1.	Im Ostjordanland</a:t>
            </a:r>
            <a:br>
              <a:rPr lang="de-CH" sz="4000" b="1" dirty="0" smtClean="0"/>
            </a:br>
            <a:r>
              <a:rPr lang="de-CH" sz="8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4000" b="1" dirty="0" smtClean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4000" b="1" dirty="0"/>
              <a:t>2</a:t>
            </a:r>
            <a:r>
              <a:rPr lang="de-CH" sz="4000" b="1" dirty="0" smtClean="0"/>
              <a:t>.</a:t>
            </a:r>
            <a:r>
              <a:rPr lang="de-CH" sz="4000" b="1" dirty="0"/>
              <a:t>	</a:t>
            </a:r>
            <a:r>
              <a:rPr lang="de-CH" sz="4000" b="1" dirty="0" smtClean="0"/>
              <a:t>Josua, der Sohn </a:t>
            </a:r>
            <a:r>
              <a:rPr lang="de-CH" sz="4000" b="1" dirty="0" err="1" smtClean="0"/>
              <a:t>Nuns</a:t>
            </a:r>
            <a:r>
              <a:rPr lang="de-CH" sz="4000" b="1" dirty="0" smtClean="0"/>
              <a:t/>
            </a:r>
            <a:br>
              <a:rPr lang="de-CH" sz="4000" b="1" dirty="0" smtClean="0"/>
            </a:br>
            <a: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4000" b="1" dirty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4000" b="1" dirty="0" smtClean="0"/>
              <a:t>3.</a:t>
            </a:r>
            <a:r>
              <a:rPr lang="de-CH" sz="4000" b="1" dirty="0"/>
              <a:t>  </a:t>
            </a:r>
            <a:r>
              <a:rPr lang="de-CH" sz="4000" b="1" dirty="0" smtClean="0"/>
              <a:t>Die Einnahme des Landes</a:t>
            </a:r>
            <a:r>
              <a:rPr lang="de-CH" sz="900" b="1" dirty="0"/>
              <a:t/>
            </a:r>
            <a:br>
              <a:rPr lang="de-CH" sz="900" b="1" dirty="0"/>
            </a:br>
            <a:r>
              <a:rPr lang="de-CH" sz="800" b="1" dirty="0"/>
              <a:t/>
            </a:r>
            <a:br>
              <a:rPr lang="de-CH" sz="800" b="1" dirty="0"/>
            </a:br>
            <a:r>
              <a:rPr lang="de-CH" sz="4000" b="1" dirty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4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4. </a:t>
            </a:r>
            <a:r>
              <a:rPr lang="de-CH" sz="4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de-CH" sz="4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Die Verteilung des Landes</a:t>
            </a:r>
            <a:r>
              <a:rPr lang="de-CH" sz="4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/>
            </a:r>
            <a:br>
              <a:rPr lang="de-CH" sz="4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de-CH" sz="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/>
            </a:r>
            <a:br>
              <a:rPr lang="de-CH" sz="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de-CH" sz="4000" b="1" dirty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4000" b="1" dirty="0" smtClean="0"/>
              <a:t>Schlusswort</a:t>
            </a:r>
            <a:endParaRPr lang="de-CH" sz="4000" b="1" dirty="0"/>
          </a:p>
        </p:txBody>
      </p:sp>
      <p:pic>
        <p:nvPicPr>
          <p:cNvPr id="4" name="Grafik 3" descr="http://www.calligraphy-museum.com/EditorFiles/image/News/2011/09/2011-09-28_b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364812"/>
            <a:ext cx="2793876" cy="12325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440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DIE VERTEILUNG DES LANDES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879732" y="6156012"/>
            <a:ext cx="7443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Bild: </a:t>
            </a:r>
            <a:r>
              <a:rPr lang="de-CH" b="1" dirty="0" err="1" smtClean="0"/>
              <a:t>Biblical</a:t>
            </a:r>
            <a:r>
              <a:rPr lang="de-CH" b="1" dirty="0" smtClean="0"/>
              <a:t> </a:t>
            </a:r>
            <a:r>
              <a:rPr lang="de-CH" b="1" dirty="0" err="1" smtClean="0"/>
              <a:t>Illustrations</a:t>
            </a:r>
            <a:r>
              <a:rPr lang="de-CH" b="1" dirty="0" smtClean="0"/>
              <a:t> </a:t>
            </a:r>
            <a:r>
              <a:rPr lang="de-CH" b="1" dirty="0" err="1" smtClean="0"/>
              <a:t>by</a:t>
            </a:r>
            <a:r>
              <a:rPr lang="de-CH" b="1" dirty="0" smtClean="0"/>
              <a:t> Jim </a:t>
            </a:r>
            <a:r>
              <a:rPr lang="de-CH" b="1" dirty="0" err="1" smtClean="0"/>
              <a:t>Padgetts</a:t>
            </a:r>
            <a:r>
              <a:rPr lang="de-CH" b="1" dirty="0" smtClean="0"/>
              <a:t> (1984), CC-BY-SA 3.0</a:t>
            </a:r>
            <a:endParaRPr lang="de-CH" b="1" dirty="0"/>
          </a:p>
        </p:txBody>
      </p:sp>
      <p:pic>
        <p:nvPicPr>
          <p:cNvPr id="38914" name="Picture 2" descr="Book of Joshua Chapter 13-2 (Bible Illustrations by Sweet Media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636" y="1268760"/>
            <a:ext cx="6505213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794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DIE SECHS FREISTÄDTE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879732" y="6156012"/>
            <a:ext cx="7443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Bild: </a:t>
            </a:r>
            <a:r>
              <a:rPr lang="de-CH" b="1" dirty="0" err="1" smtClean="0"/>
              <a:t>Biblical</a:t>
            </a:r>
            <a:r>
              <a:rPr lang="de-CH" b="1" dirty="0" smtClean="0"/>
              <a:t> </a:t>
            </a:r>
            <a:r>
              <a:rPr lang="de-CH" b="1" dirty="0" err="1" smtClean="0"/>
              <a:t>Illustrations</a:t>
            </a:r>
            <a:r>
              <a:rPr lang="de-CH" b="1" dirty="0" smtClean="0"/>
              <a:t> </a:t>
            </a:r>
            <a:r>
              <a:rPr lang="de-CH" b="1" dirty="0" err="1" smtClean="0"/>
              <a:t>by</a:t>
            </a:r>
            <a:r>
              <a:rPr lang="de-CH" b="1" dirty="0" smtClean="0"/>
              <a:t> Jim </a:t>
            </a:r>
            <a:r>
              <a:rPr lang="de-CH" b="1" dirty="0" err="1" smtClean="0"/>
              <a:t>Padgetts</a:t>
            </a:r>
            <a:r>
              <a:rPr lang="de-CH" b="1" dirty="0" smtClean="0"/>
              <a:t> (1984), CC-BY-SA 3.0</a:t>
            </a:r>
            <a:endParaRPr lang="de-CH" b="1" dirty="0"/>
          </a:p>
        </p:txBody>
      </p:sp>
      <p:pic>
        <p:nvPicPr>
          <p:cNvPr id="7" name="Picture 2" descr="Book of Joshua Chapter 21-1 (Bible Illustrations by Sweet Media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855" y="1373087"/>
            <a:ext cx="6200775" cy="464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665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DER WEG DURCHS OSTJORDANLAND</a:t>
            </a:r>
            <a:endParaRPr lang="de-CH" sz="3600" b="1" dirty="0"/>
          </a:p>
        </p:txBody>
      </p:sp>
      <p:pic>
        <p:nvPicPr>
          <p:cNvPr id="10242" name="Picture 2" descr="Exodus to mtsinai of midian copy 800x653 33Midian People Pi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848" y="1196752"/>
            <a:ext cx="6618312" cy="540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/>
          <p:cNvSpPr/>
          <p:nvPr/>
        </p:nvSpPr>
        <p:spPr>
          <a:xfrm>
            <a:off x="5076056" y="2768260"/>
            <a:ext cx="1263352" cy="115212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23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Jos 13,6: </a:t>
            </a:r>
            <a:r>
              <a:rPr lang="de-DE" sz="4000" b="1" dirty="0" smtClean="0"/>
              <a:t>Ich selbst werde sie vor den Söhnen Israel vertreiben.</a:t>
            </a:r>
            <a:endParaRPr lang="de-CH" sz="4000" b="1" dirty="0"/>
          </a:p>
        </p:txBody>
      </p:sp>
      <p:pic>
        <p:nvPicPr>
          <p:cNvPr id="1026" name="Picture 2" descr="D:\06 Jordan\Jordan Rift\Dolmen field near Adam, tb06110403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32" b="27443"/>
          <a:stretch/>
        </p:blipFill>
        <p:spPr bwMode="auto">
          <a:xfrm>
            <a:off x="467544" y="3933057"/>
            <a:ext cx="8161748" cy="250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118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DIE VERTEILUNG DES LANDES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879732" y="6156012"/>
            <a:ext cx="7443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Bild: </a:t>
            </a:r>
            <a:r>
              <a:rPr lang="de-CH" b="1" dirty="0" err="1" smtClean="0"/>
              <a:t>Biblical</a:t>
            </a:r>
            <a:r>
              <a:rPr lang="de-CH" b="1" dirty="0" smtClean="0"/>
              <a:t> </a:t>
            </a:r>
            <a:r>
              <a:rPr lang="de-CH" b="1" dirty="0" err="1" smtClean="0"/>
              <a:t>Illustrations</a:t>
            </a:r>
            <a:r>
              <a:rPr lang="de-CH" b="1" dirty="0" smtClean="0"/>
              <a:t> </a:t>
            </a:r>
            <a:r>
              <a:rPr lang="de-CH" b="1" dirty="0" err="1" smtClean="0"/>
              <a:t>by</a:t>
            </a:r>
            <a:r>
              <a:rPr lang="de-CH" b="1" dirty="0" smtClean="0"/>
              <a:t> Jim </a:t>
            </a:r>
            <a:r>
              <a:rPr lang="de-CH" b="1" dirty="0" err="1" smtClean="0"/>
              <a:t>Padgetts</a:t>
            </a:r>
            <a:r>
              <a:rPr lang="de-CH" b="1" dirty="0" smtClean="0"/>
              <a:t> (1984), CC-BY-SA 3.0</a:t>
            </a:r>
            <a:endParaRPr lang="de-CH" b="1" dirty="0"/>
          </a:p>
        </p:txBody>
      </p:sp>
      <p:pic>
        <p:nvPicPr>
          <p:cNvPr id="3074" name="Picture 2" descr="Book of Joshua Chapter 14-2 (Bible Illustrations by Sweet Media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180" y="1301079"/>
            <a:ext cx="6334125" cy="464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179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DIE ABSCHIEDSREDEN JOSUAS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879732" y="6156012"/>
            <a:ext cx="7443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Bild: </a:t>
            </a:r>
            <a:r>
              <a:rPr lang="de-CH" b="1" dirty="0" err="1" smtClean="0"/>
              <a:t>Biblical</a:t>
            </a:r>
            <a:r>
              <a:rPr lang="de-CH" b="1" dirty="0" smtClean="0"/>
              <a:t> </a:t>
            </a:r>
            <a:r>
              <a:rPr lang="de-CH" b="1" dirty="0" err="1" smtClean="0"/>
              <a:t>Illustrations</a:t>
            </a:r>
            <a:r>
              <a:rPr lang="de-CH" b="1" dirty="0" smtClean="0"/>
              <a:t> </a:t>
            </a:r>
            <a:r>
              <a:rPr lang="de-CH" b="1" dirty="0" err="1" smtClean="0"/>
              <a:t>by</a:t>
            </a:r>
            <a:r>
              <a:rPr lang="de-CH" b="1" dirty="0" smtClean="0"/>
              <a:t> Jim </a:t>
            </a:r>
            <a:r>
              <a:rPr lang="de-CH" b="1" dirty="0" err="1" smtClean="0"/>
              <a:t>Padgetts</a:t>
            </a:r>
            <a:r>
              <a:rPr lang="de-CH" b="1" dirty="0" smtClean="0"/>
              <a:t> (1984), CC-BY-SA 3.0</a:t>
            </a:r>
            <a:endParaRPr lang="de-CH" b="1" dirty="0"/>
          </a:p>
        </p:txBody>
      </p:sp>
      <p:pic>
        <p:nvPicPr>
          <p:cNvPr id="5122" name="Picture 2" descr="Book of Joshua Chapter 24-9 (Bible Illustrations by Sweet Media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279" y="1301079"/>
            <a:ext cx="6267450" cy="464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409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SICHEM</a:t>
            </a:r>
            <a:endParaRPr lang="de-CH" sz="3600" b="1" dirty="0"/>
          </a:p>
        </p:txBody>
      </p:sp>
      <p:pic>
        <p:nvPicPr>
          <p:cNvPr id="7171" name="Picture 3" descr="D:\02 Samaria and the Center\Shechem and Mount Gerizim\Mount Gerizim, Shechem, Mount Ebal from east, tb0501063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80" y="1357649"/>
            <a:ext cx="7632848" cy="5075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196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Jos 24,14: </a:t>
            </a:r>
            <a:r>
              <a:rPr lang="de-DE" sz="4000" b="1" dirty="0" smtClean="0"/>
              <a:t>So fürchtet nun den Herrn und dient ihm in Aufrichtigkeit und Treue.</a:t>
            </a:r>
            <a:endParaRPr lang="de-CH" sz="4000" b="1" dirty="0"/>
          </a:p>
        </p:txBody>
      </p:sp>
      <p:pic>
        <p:nvPicPr>
          <p:cNvPr id="1026" name="Picture 2" descr="D:\06 Jordan\Jordan Rift\Dolmen field near Adam, tb06110403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32" b="27443"/>
          <a:stretch/>
        </p:blipFill>
        <p:spPr bwMode="auto">
          <a:xfrm>
            <a:off x="467544" y="3933057"/>
            <a:ext cx="8161748" cy="250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975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Jos 24,15: </a:t>
            </a:r>
            <a:r>
              <a:rPr lang="de-DE" sz="4000" b="1" dirty="0" smtClean="0"/>
              <a:t>Ich aber und mein Haus, wir wollen dem Herrn dienen.</a:t>
            </a:r>
            <a:endParaRPr lang="de-CH" sz="4000" b="1" dirty="0"/>
          </a:p>
        </p:txBody>
      </p:sp>
      <p:pic>
        <p:nvPicPr>
          <p:cNvPr id="1026" name="Picture 2" descr="D:\06 Jordan\Jordan Rift\Dolmen field near Adam, tb06110403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32" b="27443"/>
          <a:stretch/>
        </p:blipFill>
        <p:spPr bwMode="auto">
          <a:xfrm>
            <a:off x="467544" y="3933057"/>
            <a:ext cx="8161748" cy="250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329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DER BUNDESSTEIN IN SICHEM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879732" y="6156012"/>
            <a:ext cx="7443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Bild: </a:t>
            </a:r>
            <a:r>
              <a:rPr lang="de-CH" b="1" dirty="0" err="1" smtClean="0"/>
              <a:t>Biblical</a:t>
            </a:r>
            <a:r>
              <a:rPr lang="de-CH" b="1" dirty="0" smtClean="0"/>
              <a:t> </a:t>
            </a:r>
            <a:r>
              <a:rPr lang="de-CH" b="1" dirty="0" err="1" smtClean="0"/>
              <a:t>Illustrations</a:t>
            </a:r>
            <a:r>
              <a:rPr lang="de-CH" b="1" dirty="0" smtClean="0"/>
              <a:t> </a:t>
            </a:r>
            <a:r>
              <a:rPr lang="de-CH" b="1" dirty="0" err="1" smtClean="0"/>
              <a:t>by</a:t>
            </a:r>
            <a:r>
              <a:rPr lang="de-CH" b="1" dirty="0" smtClean="0"/>
              <a:t> Jim </a:t>
            </a:r>
            <a:r>
              <a:rPr lang="de-CH" b="1" dirty="0" err="1" smtClean="0"/>
              <a:t>Padgetts</a:t>
            </a:r>
            <a:r>
              <a:rPr lang="de-CH" b="1" dirty="0" smtClean="0"/>
              <a:t> (1984), CC-BY-SA 3.0</a:t>
            </a:r>
            <a:endParaRPr lang="de-CH" b="1" dirty="0"/>
          </a:p>
        </p:txBody>
      </p:sp>
      <p:pic>
        <p:nvPicPr>
          <p:cNvPr id="6146" name="Picture 2" descr="Book of Joshua Chapter 24-4 (Bible Illustrations by Sweet Media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080" y="1340768"/>
            <a:ext cx="6410325" cy="464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19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AUSGRABUNGEN IN SICHEM</a:t>
            </a:r>
            <a:endParaRPr lang="de-CH" sz="3600" b="1" dirty="0"/>
          </a:p>
        </p:txBody>
      </p:sp>
      <p:pic>
        <p:nvPicPr>
          <p:cNvPr id="9218" name="Picture 2" descr="D:\02 Samaria and the Center\Shechem and Mount Gerizim\Shechem, Tell Balata, Baal Berith temple, tb0113001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625" y="1312416"/>
            <a:ext cx="6816758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50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DER BUNDESSTEIN IN SICHEM</a:t>
            </a:r>
            <a:endParaRPr lang="de-CH" sz="3600" b="1" dirty="0"/>
          </a:p>
        </p:txBody>
      </p:sp>
      <p:pic>
        <p:nvPicPr>
          <p:cNvPr id="8194" name="Picture 2" descr="D:\02 Samaria and the Center\Shechem and Mount Gerizim\Shechem, Tell Balata, standing stone, tb0113001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625" y="1340768"/>
            <a:ext cx="6828758" cy="5121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56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611560" y="2746331"/>
            <a:ext cx="7920880" cy="1258733"/>
          </a:xfrm>
          <a:prstGeom prst="rect">
            <a:avLst/>
          </a:prstGeom>
          <a:solidFill>
            <a:schemeClr val="accent6">
              <a:lumMod val="75000"/>
              <a:alpha val="10000"/>
            </a:schemeClr>
          </a:solidFill>
        </p:spPr>
        <p:txBody>
          <a:bodyPr wrap="square" tIns="288000" bIns="288000" rtlCol="0">
            <a:spAutoFit/>
          </a:bodyPr>
          <a:lstStyle/>
          <a:p>
            <a:pPr algn="ctr"/>
            <a:r>
              <a:rPr lang="de-CH" sz="4400" b="1" dirty="0" smtClean="0"/>
              <a:t>Exkurs zur Datierung</a:t>
            </a:r>
            <a:endParaRPr lang="de-CH" sz="3600" b="1" dirty="0"/>
          </a:p>
        </p:txBody>
      </p:sp>
    </p:spTree>
    <p:extLst>
      <p:ext uri="{BB962C8B-B14F-4D97-AF65-F5344CB8AC3E}">
        <p14:creationId xmlns:p14="http://schemas.microsoft.com/office/powerpoint/2010/main" val="420914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DER WEG INS OSTJORDANLAND</a:t>
            </a:r>
            <a:endParaRPr lang="de-CH" sz="3600" b="1" dirty="0"/>
          </a:p>
        </p:txBody>
      </p:sp>
      <p:pic>
        <p:nvPicPr>
          <p:cNvPr id="10242" name="Picture 2" descr="Exodus to mtsinai of midian copy 800x653 33Midian People Pi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848" y="1196752"/>
            <a:ext cx="6618312" cy="540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/>
          <p:cNvSpPr/>
          <p:nvPr/>
        </p:nvSpPr>
        <p:spPr>
          <a:xfrm>
            <a:off x="4676800" y="1052736"/>
            <a:ext cx="3240360" cy="381642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52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611560" y="2746331"/>
            <a:ext cx="7920880" cy="1258733"/>
          </a:xfrm>
          <a:prstGeom prst="rect">
            <a:avLst/>
          </a:prstGeom>
          <a:solidFill>
            <a:schemeClr val="accent6">
              <a:lumMod val="75000"/>
              <a:alpha val="10000"/>
            </a:schemeClr>
          </a:solidFill>
        </p:spPr>
        <p:txBody>
          <a:bodyPr wrap="square" tIns="288000" bIns="288000" rtlCol="0">
            <a:spAutoFit/>
          </a:bodyPr>
          <a:lstStyle/>
          <a:p>
            <a:pPr algn="ctr"/>
            <a:r>
              <a:rPr lang="de-CH" sz="4400" b="1" dirty="0" smtClean="0"/>
              <a:t>Exkurs zur Datierung</a:t>
            </a:r>
            <a:endParaRPr lang="de-CH" sz="3600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611560" y="980728"/>
            <a:ext cx="3172104" cy="79440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  <a:tint val="66000"/>
                  <a:satMod val="160000"/>
                </a:schemeClr>
              </a:gs>
              <a:gs pos="50000">
                <a:schemeClr val="accent3">
                  <a:lumMod val="75000"/>
                  <a:tint val="44500"/>
                  <a:satMod val="160000"/>
                </a:schemeClr>
              </a:gs>
              <a:gs pos="100000">
                <a:schemeClr val="accent3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lIns="90000" tIns="180000" bIns="180000" rtlCol="0">
            <a:spAutoFit/>
          </a:bodyPr>
          <a:lstStyle/>
          <a:p>
            <a:pPr algn="ctr"/>
            <a:r>
              <a:rPr lang="de-CH" sz="2800" b="1" dirty="0" smtClean="0"/>
              <a:t> um 1400 v. Chr.</a:t>
            </a:r>
            <a:endParaRPr lang="de-CH" sz="2800" b="1" dirty="0"/>
          </a:p>
        </p:txBody>
      </p:sp>
      <p:sp>
        <p:nvSpPr>
          <p:cNvPr id="4" name="Textfeld 3"/>
          <p:cNvSpPr txBox="1"/>
          <p:nvPr/>
        </p:nvSpPr>
        <p:spPr>
          <a:xfrm>
            <a:off x="5360336" y="980728"/>
            <a:ext cx="3172104" cy="79440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  <a:tint val="66000"/>
                  <a:satMod val="160000"/>
                </a:schemeClr>
              </a:gs>
              <a:gs pos="50000">
                <a:schemeClr val="accent3">
                  <a:lumMod val="75000"/>
                  <a:tint val="44500"/>
                  <a:satMod val="160000"/>
                </a:schemeClr>
              </a:gs>
              <a:gs pos="100000">
                <a:schemeClr val="accent3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lIns="90000" tIns="180000" bIns="180000" rtlCol="0">
            <a:spAutoFit/>
          </a:bodyPr>
          <a:lstStyle/>
          <a:p>
            <a:pPr algn="ctr"/>
            <a:r>
              <a:rPr lang="de-CH" sz="2800" b="1" dirty="0" smtClean="0"/>
              <a:t> um 1230 v. Chr.</a:t>
            </a:r>
            <a:endParaRPr lang="de-CH" sz="2800" b="1" dirty="0"/>
          </a:p>
        </p:txBody>
      </p:sp>
    </p:spTree>
    <p:extLst>
      <p:ext uri="{BB962C8B-B14F-4D97-AF65-F5344CB8AC3E}">
        <p14:creationId xmlns:p14="http://schemas.microsoft.com/office/powerpoint/2010/main" val="420914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611560" y="2746331"/>
            <a:ext cx="7920880" cy="1258733"/>
          </a:xfrm>
          <a:prstGeom prst="rect">
            <a:avLst/>
          </a:prstGeom>
          <a:solidFill>
            <a:schemeClr val="accent6">
              <a:lumMod val="75000"/>
              <a:alpha val="10000"/>
            </a:schemeClr>
          </a:solidFill>
        </p:spPr>
        <p:txBody>
          <a:bodyPr wrap="square" tIns="288000" bIns="288000" rtlCol="0">
            <a:spAutoFit/>
          </a:bodyPr>
          <a:lstStyle/>
          <a:p>
            <a:pPr algn="ctr"/>
            <a:r>
              <a:rPr lang="de-CH" sz="4400" b="1" dirty="0" smtClean="0"/>
              <a:t>Exkurs zur Datierung</a:t>
            </a:r>
            <a:endParaRPr lang="de-CH" sz="3600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611560" y="980728"/>
            <a:ext cx="3172104" cy="79440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  <a:tint val="66000"/>
                  <a:satMod val="160000"/>
                </a:schemeClr>
              </a:gs>
              <a:gs pos="50000">
                <a:schemeClr val="accent3">
                  <a:lumMod val="75000"/>
                  <a:tint val="44500"/>
                  <a:satMod val="160000"/>
                </a:schemeClr>
              </a:gs>
              <a:gs pos="100000">
                <a:schemeClr val="accent3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lIns="90000" tIns="180000" bIns="180000" rtlCol="0">
            <a:spAutoFit/>
          </a:bodyPr>
          <a:lstStyle/>
          <a:p>
            <a:pPr algn="ctr"/>
            <a:r>
              <a:rPr lang="de-CH" sz="2800" b="1" dirty="0" smtClean="0"/>
              <a:t> um 1400 v. Chr.</a:t>
            </a:r>
            <a:endParaRPr lang="de-CH" sz="2800" b="1" dirty="0"/>
          </a:p>
        </p:txBody>
      </p:sp>
      <p:sp>
        <p:nvSpPr>
          <p:cNvPr id="4" name="Textfeld 3"/>
          <p:cNvSpPr txBox="1"/>
          <p:nvPr/>
        </p:nvSpPr>
        <p:spPr>
          <a:xfrm>
            <a:off x="5360336" y="980728"/>
            <a:ext cx="3172104" cy="79440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  <a:tint val="66000"/>
                  <a:satMod val="160000"/>
                </a:schemeClr>
              </a:gs>
              <a:gs pos="50000">
                <a:schemeClr val="accent3">
                  <a:lumMod val="75000"/>
                  <a:tint val="44500"/>
                  <a:satMod val="160000"/>
                </a:schemeClr>
              </a:gs>
              <a:gs pos="100000">
                <a:schemeClr val="accent3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lIns="90000" tIns="180000" bIns="180000" rtlCol="0">
            <a:spAutoFit/>
          </a:bodyPr>
          <a:lstStyle/>
          <a:p>
            <a:pPr algn="ctr"/>
            <a:r>
              <a:rPr lang="de-CH" sz="2800" b="1" dirty="0" smtClean="0"/>
              <a:t> um 1230 v. Chr.</a:t>
            </a:r>
            <a:endParaRPr lang="de-CH" sz="28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2770862" y="4869160"/>
            <a:ext cx="3602276" cy="979069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 wrap="square" lIns="90000" tIns="180000" bIns="180000" rtlCol="0">
            <a:spAutoFit/>
          </a:bodyPr>
          <a:lstStyle/>
          <a:p>
            <a:pPr algn="ctr"/>
            <a:r>
              <a:rPr lang="de-CH" sz="2800" b="1" dirty="0" smtClean="0"/>
              <a:t> </a:t>
            </a:r>
            <a:r>
              <a:rPr lang="de-CH" sz="4000" b="1" dirty="0" smtClean="0"/>
              <a:t>um 1560 v. Chr.</a:t>
            </a:r>
            <a:endParaRPr lang="de-CH" sz="4000" b="1" dirty="0"/>
          </a:p>
        </p:txBody>
      </p:sp>
    </p:spTree>
    <p:extLst>
      <p:ext uri="{BB962C8B-B14F-4D97-AF65-F5344CB8AC3E}">
        <p14:creationId xmlns:p14="http://schemas.microsoft.com/office/powerpoint/2010/main" val="420914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DIE LEHMMAUER JERICHOS</a:t>
            </a:r>
            <a:endParaRPr lang="de-CH" sz="3600" b="1" dirty="0"/>
          </a:p>
        </p:txBody>
      </p:sp>
      <p:pic>
        <p:nvPicPr>
          <p:cNvPr id="10242" name="Picture 2" descr="D:\02 Samaria and the Center\Jericho\Jericho, Tell es-Sultan mudbrick wall, tb0522059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869" y="1340768"/>
            <a:ext cx="7688269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290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KORNBEHÄLTER</a:t>
            </a:r>
            <a:endParaRPr lang="de-CH" sz="3600" b="1" dirty="0"/>
          </a:p>
        </p:txBody>
      </p:sp>
      <p:pic>
        <p:nvPicPr>
          <p:cNvPr id="11266" name="Picture 2" descr="D:\02 Samaria and the Center\Jericho\Jericho, Tell es-Sultan grain storejars in Kenyon's balk, tb0207074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047" y="1412776"/>
            <a:ext cx="7343914" cy="4916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804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13792" y="476672"/>
            <a:ext cx="8280920" cy="5904656"/>
          </a:xfrm>
        </p:spPr>
        <p:txBody>
          <a:bodyPr anchor="t">
            <a:normAutofit/>
          </a:bodyPr>
          <a:lstStyle/>
          <a:p>
            <a:pPr algn="l"/>
            <a:r>
              <a:rPr lang="de-CH" b="1" dirty="0" smtClean="0"/>
              <a:t>Josua und die Landnahme</a:t>
            </a:r>
            <a:br>
              <a:rPr lang="de-CH" b="1" dirty="0" smtClean="0"/>
            </a:br>
            <a:r>
              <a:rPr lang="de-CH" sz="24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de-CH" sz="2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CH" sz="4000" b="1" dirty="0" smtClean="0">
                <a:solidFill>
                  <a:srgbClr val="C00000"/>
                </a:solidFill>
              </a:rPr>
              <a:t>   </a:t>
            </a:r>
            <a:r>
              <a:rPr lang="de-CH" sz="4000" b="1" dirty="0" smtClean="0"/>
              <a:t>Einleitung</a:t>
            </a:r>
            <a:br>
              <a:rPr lang="de-CH" sz="4000" b="1" dirty="0" smtClean="0"/>
            </a:br>
            <a:r>
              <a:rPr lang="de-CH" sz="800" b="1" dirty="0"/>
              <a:t/>
            </a:r>
            <a:br>
              <a:rPr lang="de-CH" sz="800" b="1" dirty="0"/>
            </a:br>
            <a:r>
              <a:rPr lang="de-CH" sz="4000" b="1" dirty="0" smtClean="0"/>
              <a:t>   1.	Im Ostjordanland</a:t>
            </a:r>
            <a:br>
              <a:rPr lang="de-CH" sz="4000" b="1" dirty="0" smtClean="0"/>
            </a:br>
            <a:r>
              <a:rPr lang="de-CH" sz="8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4000" b="1" dirty="0" smtClean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4000" b="1" dirty="0"/>
              <a:t>2</a:t>
            </a:r>
            <a:r>
              <a:rPr lang="de-CH" sz="4000" b="1" dirty="0" smtClean="0"/>
              <a:t>.</a:t>
            </a:r>
            <a:r>
              <a:rPr lang="de-CH" sz="4000" b="1" dirty="0"/>
              <a:t>	</a:t>
            </a:r>
            <a:r>
              <a:rPr lang="de-CH" sz="4000" b="1" dirty="0" smtClean="0"/>
              <a:t>Josua, der Sohn </a:t>
            </a:r>
            <a:r>
              <a:rPr lang="de-CH" sz="4000" b="1" dirty="0" err="1" smtClean="0"/>
              <a:t>Nuns</a:t>
            </a:r>
            <a:r>
              <a:rPr lang="de-CH" sz="4000" b="1" dirty="0" smtClean="0"/>
              <a:t/>
            </a:r>
            <a:br>
              <a:rPr lang="de-CH" sz="4000" b="1" dirty="0" smtClean="0"/>
            </a:br>
            <a: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4000" b="1" dirty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4000" b="1" dirty="0" smtClean="0"/>
              <a:t>3.</a:t>
            </a:r>
            <a:r>
              <a:rPr lang="de-CH" sz="4000" b="1" dirty="0"/>
              <a:t>  </a:t>
            </a:r>
            <a:r>
              <a:rPr lang="de-CH" sz="4000" b="1" dirty="0" smtClean="0"/>
              <a:t>Die Einnahme des Landes</a:t>
            </a:r>
            <a:r>
              <a:rPr lang="de-CH" sz="900" b="1" dirty="0"/>
              <a:t/>
            </a:r>
            <a:br>
              <a:rPr lang="de-CH" sz="900" b="1" dirty="0"/>
            </a:br>
            <a:r>
              <a:rPr lang="de-CH" sz="800" b="1" dirty="0"/>
              <a:t/>
            </a:r>
            <a:br>
              <a:rPr lang="de-CH" sz="800" b="1" dirty="0"/>
            </a:br>
            <a:r>
              <a:rPr lang="de-CH" sz="4000" b="1" dirty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4000" b="1" dirty="0" smtClean="0"/>
              <a:t>4. </a:t>
            </a:r>
            <a:r>
              <a:rPr lang="de-CH" sz="4000" b="1" dirty="0"/>
              <a:t> </a:t>
            </a:r>
            <a:r>
              <a:rPr lang="de-CH" sz="4000" b="1" dirty="0" smtClean="0"/>
              <a:t>Die Verteilung des Landes</a:t>
            </a:r>
            <a:r>
              <a:rPr lang="de-CH" sz="4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/>
            </a:r>
            <a:br>
              <a:rPr lang="de-CH" sz="4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de-CH" sz="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/>
            </a:r>
            <a:br>
              <a:rPr lang="de-CH" sz="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de-CH" sz="4000" b="1" dirty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4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Schlusswort</a:t>
            </a:r>
            <a:endParaRPr lang="de-CH" sz="40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Grafik 3" descr="http://www.calligraphy-museum.com/EditorFiles/image/News/2011/09/2011-09-28_b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364812"/>
            <a:ext cx="2793876" cy="123254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248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Jos 21,45: </a:t>
            </a:r>
            <a:r>
              <a:rPr lang="de-DE" sz="4000" b="1" dirty="0" smtClean="0"/>
              <a:t>Es fiel kein Wort dahin von all den guten Worten, die der Herr </a:t>
            </a:r>
            <a:br>
              <a:rPr lang="de-DE" sz="4000" b="1" dirty="0" smtClean="0"/>
            </a:br>
            <a:r>
              <a:rPr lang="de-DE" sz="4000" b="1" dirty="0" smtClean="0"/>
              <a:t>zum haus Israel geredet hatte. Alles traf ein.</a:t>
            </a:r>
            <a:endParaRPr lang="de-CH" sz="4000" b="1" dirty="0"/>
          </a:p>
        </p:txBody>
      </p:sp>
      <p:pic>
        <p:nvPicPr>
          <p:cNvPr id="1026" name="Picture 2" descr="D:\06 Jordan\Jordan Rift\Dolmen field near Adam, tb06110403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32" b="27443"/>
          <a:stretch/>
        </p:blipFill>
        <p:spPr bwMode="auto">
          <a:xfrm>
            <a:off x="467544" y="3933057"/>
            <a:ext cx="8161748" cy="250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252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611560" y="2522634"/>
            <a:ext cx="7920880" cy="1812731"/>
          </a:xfrm>
          <a:prstGeom prst="rect">
            <a:avLst/>
          </a:prstGeom>
          <a:solidFill>
            <a:schemeClr val="accent6">
              <a:lumMod val="75000"/>
              <a:alpha val="10000"/>
            </a:schemeClr>
          </a:solidFill>
        </p:spPr>
        <p:txBody>
          <a:bodyPr wrap="square" tIns="288000" bIns="288000" rtlCol="0">
            <a:spAutoFit/>
          </a:bodyPr>
          <a:lstStyle/>
          <a:p>
            <a:pPr algn="ctr"/>
            <a:r>
              <a:rPr lang="de-CH" sz="4400" b="1" dirty="0" smtClean="0"/>
              <a:t>Josua und die Landnahme</a:t>
            </a:r>
            <a:endParaRPr lang="de-CH" sz="4400" b="1" dirty="0" smtClean="0"/>
          </a:p>
          <a:p>
            <a:pPr algn="ctr"/>
            <a:r>
              <a:rPr lang="de-CH" sz="3600" b="1" dirty="0" smtClean="0">
                <a:solidFill>
                  <a:srgbClr val="C00000"/>
                </a:solidFill>
              </a:rPr>
              <a:t>(Bibelkurs, Teil </a:t>
            </a:r>
            <a:r>
              <a:rPr lang="de-CH" sz="3600" b="1" dirty="0">
                <a:solidFill>
                  <a:srgbClr val="C00000"/>
                </a:solidFill>
              </a:rPr>
              <a:t>8</a:t>
            </a:r>
            <a:r>
              <a:rPr lang="de-CH" sz="3600" b="1" dirty="0" smtClean="0">
                <a:solidFill>
                  <a:srgbClr val="C00000"/>
                </a:solidFill>
              </a:rPr>
              <a:t>/24</a:t>
            </a:r>
            <a:r>
              <a:rPr lang="de-CH" sz="3600" b="1" dirty="0" smtClean="0">
                <a:solidFill>
                  <a:srgbClr val="C00000"/>
                </a:solidFill>
              </a:rPr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954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214">
        <p:fade/>
      </p:transition>
    </mc:Choice>
    <mc:Fallback xmlns="">
      <p:transition spd="med" advTm="12214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DAS BERGLAND VON EDOM</a:t>
            </a:r>
            <a:endParaRPr lang="de-CH" sz="3600" b="1" dirty="0"/>
          </a:p>
        </p:txBody>
      </p:sp>
      <p:pic>
        <p:nvPicPr>
          <p:cNvPr id="2050" name="Picture 2" descr="D:\06 Jordan\Edom-North\Edomite mountains north of Wadi Dana, tb0615042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02" y="1242919"/>
            <a:ext cx="7943699" cy="528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439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DER WEG INS OSTJORDANLAND</a:t>
            </a:r>
            <a:endParaRPr lang="de-CH" sz="3600" b="1" dirty="0"/>
          </a:p>
        </p:txBody>
      </p:sp>
      <p:pic>
        <p:nvPicPr>
          <p:cNvPr id="10242" name="Picture 2" descr="Exodus to mtsinai of midian copy 800x653 33Midian People Pi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848" y="1196752"/>
            <a:ext cx="6618312" cy="540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/>
          <p:cNvSpPr/>
          <p:nvPr/>
        </p:nvSpPr>
        <p:spPr>
          <a:xfrm>
            <a:off x="5652120" y="2636912"/>
            <a:ext cx="1893777" cy="194421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65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DAS OSTJORDANISCHE HOCHLAND</a:t>
            </a:r>
            <a:endParaRPr lang="de-CH" sz="3600" b="1" dirty="0"/>
          </a:p>
        </p:txBody>
      </p:sp>
      <p:pic>
        <p:nvPicPr>
          <p:cNvPr id="4098" name="Picture 2" descr="D:\06 Jordan\Dead Sea-East Side\Nahal Arnon aerial from west, tb01070350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92"/>
          <a:stretch/>
        </p:blipFill>
        <p:spPr bwMode="auto">
          <a:xfrm>
            <a:off x="661029" y="1412776"/>
            <a:ext cx="7893950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959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66"/>
  <p:tag name="TAG_BACKING_FORM_KEY" val="4850720-c:\users\colombo.perm\documents\001 files\001 hans\02 egw\03 bibelkurs\06 powerpoint\bibelkurs teil 08 internet.pptx"/>
  <p:tag name="ARTICULATE_PRESENTER_VERSION" val="7"/>
  <p:tag name="ARTICULATE_PROJECT_OPEN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1370"/>
  <p:tag name="ORIGINAL_AUDIO_FILEPATH" val="C:\Users\Colombo.Perm\Documents\001 FILES\001 HANS\02 EGW\03 BIBELKURS\09 AUDIO-DATEIEN\150501_10_Bibelkurs_10.mp3"/>
  <p:tag name="ELAPSEDTIME" val="1583.102"/>
  <p:tag name="ARTICULATE_TITLE_TAG" val="Bibelkurs Teil 10"/>
  <p:tag name="ARTICULATE_NAV_LEVEL" val="1"/>
  <p:tag name="ARTICULATE_SLIDE_PRESENTER_GUID" val="c56460a1-00e4-4f72-90e3-5039432dead2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USED_LAYOUT" val="1"/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1370"/>
  <p:tag name="ORIGINAL_AUDIO_FILEPATH" val="C:\Users\Colombo.Perm\Documents\001 FILES\001 HANS\02 EGW\03 BIBELKURS\09 AUDIO-DATEIEN\150501_10_Bibelkurs_10.mp3"/>
  <p:tag name="ELAPSEDTIME" val="1583.102"/>
  <p:tag name="ARTICULATE_TITLE_TAG" val="Bibelkurs Teil 10"/>
  <p:tag name="ARTICULATE_NAV_LEVEL" val="1"/>
  <p:tag name="ARTICULATE_SLIDE_PRESENTER_GUID" val="c56460a1-00e4-4f72-90e3-5039432dead2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USED_LAYOUT" val="1"/>
  <p:tag name="ARTICULATE_SLIDE_THUMBNAIL_REFRESH" val="1"/>
</p:tagLst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617</Words>
  <Application>Microsoft Office PowerPoint</Application>
  <PresentationFormat>Bildschirmpräsentation (4:3)</PresentationFormat>
  <Paragraphs>105</Paragraphs>
  <Slides>66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66</vt:i4>
      </vt:variant>
    </vt:vector>
  </HeadingPairs>
  <TitlesOfParts>
    <vt:vector size="67" baseType="lpstr">
      <vt:lpstr>Larissa</vt:lpstr>
      <vt:lpstr>PowerPoint-Präsentation</vt:lpstr>
      <vt:lpstr>Josua und die Landnahme     Einleitung     1. Im Ostjordanland     2. Josua, der Sohn Nuns     3.  Die Einnahme des Landes     4.  Die Verteilung des Landes     Schlusswort</vt:lpstr>
      <vt:lpstr>PowerPoint-Präsentation</vt:lpstr>
      <vt:lpstr>Josua und die Landnahme     Einleitung     1. Im Ostjordanland     2. Josua, der Sohn Nuns     3.  Die Einnahme des Landes     4.  Die Verteilung des Landes     Schlusswort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Josua und die Landnahme     Einleitung     1. Im Ostjordanland     2. Josua, der Sohn Nuns     3.  Die Einnahme des Landes     4.  Die Verteilung des Landes     Schlusswort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Josua und die Landnahme     Einleitung     1. Im Ostjordanland     2. Josua, der Sohn Nuns     3.  Die Einnahme des Landes     4.  Die Verteilung des Landes     Schlusswort</vt:lpstr>
      <vt:lpstr>Die Einnahme des Landes     1. Jericho und Ai     2. Der Feldzug im Süden     3.  Der Feldzug im Norden 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Die Einnahme des Landes     1. Jericho und Ai     2. Der Feldzug im Süden     3.  Der Feldzug im Norden  </vt:lpstr>
      <vt:lpstr>PowerPoint-Präsentation</vt:lpstr>
      <vt:lpstr>PowerPoint-Präsentation</vt:lpstr>
      <vt:lpstr>Die Einnahme des Landes     1. Jericho und Ai     2. Der Feldzug im Süden     3.  Der Feldzug im Norden  </vt:lpstr>
      <vt:lpstr>PowerPoint-Präsentation</vt:lpstr>
      <vt:lpstr>PowerPoint-Präsentation</vt:lpstr>
      <vt:lpstr>Josua und die Landnahme     Einleitung     1. Im Ostjordanland     2. Josua, der Sohn Nuns     3.  Die Einnahme des Landes     4.  Die Verteilung des Landes     Schlusswort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Josua und die Landnahme     Einleitung     1. Im Ostjordanland     2. Josua, der Sohn Nuns     3.  Die Einnahme des Landes     4.  Die Verteilung des Landes     Schlusswort</vt:lpstr>
      <vt:lpstr>PowerPoint-Präsentation</vt:lpstr>
      <vt:lpstr>PowerPoint-Präsentation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Der Römerbrief  Verfasser   Paulus Adressat  Gemeinde in Rom Abfassungszeit 57 n. Chr. Abfassungsort Korinth (GRE)  Gliederung:  Kapitel 1-11  Lehre Kapitel 12-16  Anwendung  Bild: Der Apostel Paulus beim Schreiben, Zeichnung aus einer Handschrift aus dem 9. Jahrhundert</dc:title>
  <dc:creator>Hans Trüb</dc:creator>
  <cp:lastModifiedBy>Colombo</cp:lastModifiedBy>
  <cp:revision>303</cp:revision>
  <dcterms:created xsi:type="dcterms:W3CDTF">2012-03-09T15:08:16Z</dcterms:created>
  <dcterms:modified xsi:type="dcterms:W3CDTF">2015-06-12T13:40:20Z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AF134523-9B06-438F-9E5D-E87CBB7D72D1</vt:lpwstr>
  </property>
  <property fmtid="{D5CDD505-2E9C-101B-9397-08002B2CF9AE}" pid="3" name="ArticulatePath">
    <vt:lpwstr>BIBELKURS TEIL 08</vt:lpwstr>
  </property>
  <property fmtid="{D5CDD505-2E9C-101B-9397-08002B2CF9AE}" pid="4" name="ArticulateProjectVersion">
    <vt:lpwstr>7</vt:lpwstr>
  </property>
  <property fmtid="{D5CDD505-2E9C-101B-9397-08002B2CF9AE}" pid="5" name="ArticulateUseProject">
    <vt:lpwstr>1</vt:lpwstr>
  </property>
  <property fmtid="{D5CDD505-2E9C-101B-9397-08002B2CF9AE}" pid="6" name="ArticulateProjectFull">
    <vt:lpwstr>C:\Users\Colombo.Perm\Documents\001 FILES\001 HANS\02 EGW\03 BIBELKURS\06 POWERPOINT\BIBELKURS TEIL 08 INTERNET.ppta</vt:lpwstr>
  </property>
</Properties>
</file>