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23" r:id="rId2"/>
    <p:sldId id="652" r:id="rId3"/>
    <p:sldId id="1160" r:id="rId4"/>
    <p:sldId id="1159" r:id="rId5"/>
    <p:sldId id="1162" r:id="rId6"/>
    <p:sldId id="1163" r:id="rId7"/>
    <p:sldId id="1161" r:id="rId8"/>
    <p:sldId id="1164" r:id="rId9"/>
    <p:sldId id="1165" r:id="rId10"/>
    <p:sldId id="1166" r:id="rId11"/>
    <p:sldId id="1167" r:id="rId12"/>
    <p:sldId id="1168" r:id="rId13"/>
    <p:sldId id="1189" r:id="rId14"/>
    <p:sldId id="1169" r:id="rId15"/>
    <p:sldId id="1170" r:id="rId16"/>
    <p:sldId id="1171" r:id="rId17"/>
    <p:sldId id="1172" r:id="rId18"/>
    <p:sldId id="1173" r:id="rId19"/>
    <p:sldId id="1174" r:id="rId20"/>
    <p:sldId id="1175" r:id="rId21"/>
    <p:sldId id="1179" r:id="rId22"/>
    <p:sldId id="1178" r:id="rId23"/>
    <p:sldId id="1177" r:id="rId24"/>
    <p:sldId id="1176" r:id="rId25"/>
    <p:sldId id="1180" r:id="rId26"/>
    <p:sldId id="1181" r:id="rId27"/>
    <p:sldId id="1182" r:id="rId28"/>
    <p:sldId id="1183" r:id="rId29"/>
    <p:sldId id="1184" r:id="rId30"/>
    <p:sldId id="1185" r:id="rId31"/>
    <p:sldId id="1191" r:id="rId32"/>
    <p:sldId id="1186" r:id="rId33"/>
    <p:sldId id="1193" r:id="rId34"/>
    <p:sldId id="1192" r:id="rId35"/>
    <p:sldId id="1187" r:id="rId36"/>
    <p:sldId id="1190" r:id="rId37"/>
    <p:sldId id="1188" r:id="rId38"/>
    <p:sldId id="1194" r:id="rId39"/>
    <p:sldId id="1195" r:id="rId40"/>
    <p:sldId id="1196" r:id="rId41"/>
    <p:sldId id="1200" r:id="rId42"/>
    <p:sldId id="1198" r:id="rId43"/>
    <p:sldId id="1199" r:id="rId44"/>
    <p:sldId id="1201" r:id="rId45"/>
    <p:sldId id="1202" r:id="rId46"/>
    <p:sldId id="1149" r:id="rId47"/>
    <p:sldId id="1142" r:id="rId48"/>
    <p:sldId id="1203" r:id="rId49"/>
    <p:sldId id="1221" r:id="rId50"/>
    <p:sldId id="1222" r:id="rId51"/>
    <p:sldId id="1204" r:id="rId52"/>
    <p:sldId id="1205" r:id="rId53"/>
    <p:sldId id="1206" r:id="rId54"/>
    <p:sldId id="1211" r:id="rId55"/>
    <p:sldId id="1207" r:id="rId56"/>
    <p:sldId id="1208" r:id="rId57"/>
    <p:sldId id="1209" r:id="rId58"/>
    <p:sldId id="1210" r:id="rId59"/>
    <p:sldId id="1212" r:id="rId60"/>
    <p:sldId id="1213" r:id="rId61"/>
    <p:sldId id="1214" r:id="rId62"/>
    <p:sldId id="1157" r:id="rId63"/>
    <p:sldId id="1215" r:id="rId64"/>
    <p:sldId id="1216" r:id="rId65"/>
    <p:sldId id="1217" r:id="rId66"/>
    <p:sldId id="1218" r:id="rId67"/>
    <p:sldId id="1137" r:id="rId68"/>
    <p:sldId id="1219" r:id="rId69"/>
    <p:sldId id="1224" r:id="rId70"/>
  </p:sldIdLst>
  <p:sldSz cx="9144000" cy="6858000" type="screen4x3"/>
  <p:notesSz cx="6858000" cy="9144000"/>
  <p:custDataLst>
    <p:tags r:id="rId7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D4732A"/>
    <a:srgbClr val="A89E64"/>
    <a:srgbClr val="FAC090"/>
    <a:srgbClr val="E3C367"/>
    <a:srgbClr val="F1CFB5"/>
    <a:srgbClr val="FFFFFF"/>
    <a:srgbClr val="FFFF00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6625" autoAdjust="0"/>
  </p:normalViewPr>
  <p:slideViewPr>
    <p:cSldViewPr>
      <p:cViewPr>
        <p:scale>
          <a:sx n="66" d="100"/>
          <a:sy n="66" d="100"/>
        </p:scale>
        <p:origin x="-143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Zeit der Richter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92D050"/>
                </a:solidFill>
              </a:rPr>
              <a:t>(Bibelkurs, Teil </a:t>
            </a:r>
            <a:r>
              <a:rPr lang="de-CH" sz="3600" b="1" dirty="0">
                <a:solidFill>
                  <a:srgbClr val="92D050"/>
                </a:solidFill>
              </a:rPr>
              <a:t>9</a:t>
            </a:r>
            <a:r>
              <a:rPr lang="de-CH" sz="3600" b="1" dirty="0" smtClean="0">
                <a:solidFill>
                  <a:srgbClr val="92D050"/>
                </a:solidFill>
              </a:rPr>
              <a:t>/24</a:t>
            </a:r>
            <a:r>
              <a:rPr lang="de-CH" sz="3600" b="1" dirty="0" smtClean="0">
                <a:solidFill>
                  <a:srgbClr val="92D05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6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2,2a: </a:t>
            </a:r>
            <a:r>
              <a:rPr lang="de-DE" sz="4000" b="1" dirty="0" smtClean="0"/>
              <a:t>Ihr aber sollt mit den Einwohnern dieses Landes keinen Bund machen, sondern ihre Altäre </a:t>
            </a:r>
            <a:r>
              <a:rPr lang="de-DE" sz="4000" b="1" dirty="0" err="1" smtClean="0"/>
              <a:t>niederreissen</a:t>
            </a:r>
            <a:r>
              <a:rPr lang="de-DE" sz="4000" b="1" dirty="0" smtClean="0"/>
              <a:t>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2,2b: </a:t>
            </a:r>
            <a:r>
              <a:rPr lang="de-DE" sz="4000" b="1" dirty="0" smtClean="0"/>
              <a:t>Aber ihr habt mir nicht gehorcht! Warum habt ihr das </a:t>
            </a:r>
            <a:br>
              <a:rPr lang="de-DE" sz="4000" b="1" dirty="0" smtClean="0"/>
            </a:br>
            <a:r>
              <a:rPr lang="de-DE" sz="4000" b="1" dirty="0" smtClean="0"/>
              <a:t>getan?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2,3: </a:t>
            </a:r>
            <a:r>
              <a:rPr lang="de-DE" sz="4000" b="1" dirty="0" smtClean="0"/>
              <a:t>So habe ich nun auch gesagt: </a:t>
            </a:r>
            <a:br>
              <a:rPr lang="de-DE" sz="4000" b="1" dirty="0" smtClean="0"/>
            </a:br>
            <a:r>
              <a:rPr lang="de-DE" sz="4000" b="1" dirty="0" smtClean="0"/>
              <a:t>Ich will sie nicht vor euch vertreiben, damit sie euch zu Fangnetzen und ihre Götter euch zum Fallstrick werden!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Vierzehn Richter für Israel</a:t>
            </a:r>
            <a:r>
              <a:rPr lang="de-CH" sz="4000" b="1" dirty="0" smtClean="0">
                <a:solidFill>
                  <a:srgbClr val="92D050"/>
                </a:solidFill>
              </a:rPr>
              <a:t/>
            </a:r>
            <a:br>
              <a:rPr lang="de-CH" sz="4000" b="1" dirty="0" smtClean="0">
                <a:solidFill>
                  <a:srgbClr val="92D050"/>
                </a:solidFill>
              </a:rPr>
            </a:br>
            <a:r>
              <a:rPr lang="de-CH" sz="800" b="1" dirty="0" smtClean="0">
                <a:solidFill>
                  <a:srgbClr val="92D050"/>
                </a:solidFill>
              </a:rPr>
              <a:t/>
            </a:r>
            <a:br>
              <a:rPr lang="de-CH" sz="800" b="1" dirty="0" smtClean="0">
                <a:solidFill>
                  <a:srgbClr val="92D050"/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</a:t>
            </a:r>
            <a:r>
              <a:rPr lang="de-CH" sz="3200" b="1" dirty="0" smtClean="0">
                <a:solidFill>
                  <a:srgbClr val="92D050"/>
                </a:solidFill>
              </a:rPr>
              <a:t>- Der Richterzyklus</a:t>
            </a:r>
            <a:br>
              <a:rPr lang="de-CH" sz="3200" b="1" dirty="0" smtClean="0">
                <a:solidFill>
                  <a:srgbClr val="92D050"/>
                </a:solidFill>
              </a:rPr>
            </a:br>
            <a:r>
              <a:rPr lang="de-CH" sz="3200" b="1" dirty="0" smtClean="0"/>
              <a:t>	- Das Buch Richter</a:t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/>
              <a:t>- Wer waren die Richter?</a:t>
            </a:r>
            <a:br>
              <a:rPr lang="de-CH" sz="32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 Ruth und Samuel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840" y="1700808"/>
            <a:ext cx="30243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Abfall</a:t>
            </a:r>
            <a:endParaRPr lang="de-CH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RICHTERZYKLUS</a:t>
            </a:r>
            <a:endParaRPr lang="de-CH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3513202"/>
            <a:ext cx="30243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Strafe</a:t>
            </a:r>
            <a:endParaRPr lang="de-CH" sz="4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095836" y="5385410"/>
            <a:ext cx="302433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Umkehr</a:t>
            </a:r>
            <a:endParaRPr lang="de-CH" sz="4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99829" y="3501008"/>
            <a:ext cx="302433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Rettung</a:t>
            </a:r>
            <a:endParaRPr lang="de-CH" sz="4000" b="1" dirty="0"/>
          </a:p>
        </p:txBody>
      </p:sp>
      <p:sp>
        <p:nvSpPr>
          <p:cNvPr id="4" name="Pfeil nach rechts 3"/>
          <p:cNvSpPr/>
          <p:nvPr/>
        </p:nvSpPr>
        <p:spPr>
          <a:xfrm rot="2340121">
            <a:off x="6616333" y="2306666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rechts 10"/>
          <p:cNvSpPr/>
          <p:nvPr/>
        </p:nvSpPr>
        <p:spPr>
          <a:xfrm rot="8234604">
            <a:off x="6465603" y="4712382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 nach rechts 11"/>
          <p:cNvSpPr/>
          <p:nvPr/>
        </p:nvSpPr>
        <p:spPr>
          <a:xfrm rot="13577293">
            <a:off x="1488112" y="4734109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 nach rechts 12"/>
          <p:cNvSpPr/>
          <p:nvPr/>
        </p:nvSpPr>
        <p:spPr>
          <a:xfrm rot="19469229">
            <a:off x="1579413" y="2219711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26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840" y="1700808"/>
            <a:ext cx="30243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Abfall</a:t>
            </a:r>
            <a:endParaRPr lang="de-CH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RICHTERZYKLUS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14024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2,13: </a:t>
            </a:r>
            <a:r>
              <a:rPr lang="de-DE" sz="4000" b="1" dirty="0" smtClean="0"/>
              <a:t>Denn sie </a:t>
            </a:r>
            <a:r>
              <a:rPr lang="de-DE" sz="4000" b="1" dirty="0" err="1" smtClean="0"/>
              <a:t>verliessen</a:t>
            </a:r>
            <a:r>
              <a:rPr lang="de-DE" sz="4000" b="1" dirty="0" smtClean="0"/>
              <a:t> den Herrn und dienten dem Baal und den </a:t>
            </a:r>
            <a:r>
              <a:rPr lang="de-DE" sz="4000" b="1" dirty="0" err="1" smtClean="0"/>
              <a:t>Astarten</a:t>
            </a:r>
            <a:r>
              <a:rPr lang="de-DE" sz="4000" b="1" dirty="0" smtClean="0"/>
              <a:t>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23928" y="404664"/>
            <a:ext cx="4896543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BAALSTATUE</a:t>
            </a:r>
          </a:p>
          <a:p>
            <a:r>
              <a:rPr lang="de-CH" sz="3600" b="1" dirty="0" smtClean="0"/>
              <a:t>AUS RAS SHAMRA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874825" y="6084004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Louvre, ca. 14.-12. Jh. v. Chr.</a:t>
            </a:r>
            <a:endParaRPr lang="de-CH" b="1" dirty="0"/>
          </a:p>
        </p:txBody>
      </p:sp>
      <p:pic>
        <p:nvPicPr>
          <p:cNvPr id="23554" name="Picture 2" descr="http://upload.wikimedia.org/wikipedia/commons/thumb/d/df/Baal_Ugarit_Louvre_AO17330.jpg/320px-Baal_Ugarit_Louvre_AO17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949"/>
            <a:ext cx="3096344" cy="59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840" y="1700808"/>
            <a:ext cx="30243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Abfall</a:t>
            </a:r>
            <a:endParaRPr lang="de-CH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RICHTERZYKLUS</a:t>
            </a:r>
            <a:endParaRPr lang="de-CH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3513202"/>
            <a:ext cx="30243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Strafe</a:t>
            </a:r>
            <a:endParaRPr lang="de-CH" sz="4000" b="1" dirty="0"/>
          </a:p>
        </p:txBody>
      </p:sp>
      <p:sp>
        <p:nvSpPr>
          <p:cNvPr id="4" name="Pfeil nach rechts 3"/>
          <p:cNvSpPr/>
          <p:nvPr/>
        </p:nvSpPr>
        <p:spPr>
          <a:xfrm rot="2340121">
            <a:off x="6616333" y="2306666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21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2,14a: </a:t>
            </a:r>
            <a:r>
              <a:rPr lang="de-DE" sz="4000" b="1" dirty="0" smtClean="0"/>
              <a:t>Da entbrannte der Zorn des Herrn über Israel, und er gab sie in die Hand von Räubern, die sie beraubten.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rgbClr val="92D050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Vierzehn Richter für Israel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- Der Richterzyklus</a:t>
            </a:r>
            <a:br>
              <a:rPr lang="de-CH" sz="3200" b="1" dirty="0" smtClean="0"/>
            </a:br>
            <a:r>
              <a:rPr lang="de-CH" sz="3200" b="1" dirty="0" smtClean="0"/>
              <a:t>	- Das Buch Richter</a:t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/>
              <a:t>- Wer waren die Richter?</a:t>
            </a:r>
            <a:br>
              <a:rPr lang="de-CH" sz="32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 Ruth und Samuel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2,14b: </a:t>
            </a:r>
            <a:r>
              <a:rPr lang="de-DE" sz="4000" b="1" dirty="0" smtClean="0"/>
              <a:t>Und er verkaufte sie in die Hand ihrer Feinde ringsum, so dass sie vor ihren Feinden nicht mehr bestehen konnten.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SIEDLUNGS-GEBIET DER </a:t>
            </a:r>
            <a:br>
              <a:rPr lang="de-CH" sz="3600" b="1" dirty="0" smtClean="0"/>
            </a:br>
            <a:r>
              <a:rPr lang="de-CH" sz="3600" b="1" dirty="0" smtClean="0"/>
              <a:t>ZWÖLF STÄMME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300028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Karte: Malus </a:t>
            </a:r>
            <a:r>
              <a:rPr lang="de-CH" b="1" dirty="0" err="1" smtClean="0"/>
              <a:t>Catulus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  <p:pic>
        <p:nvPicPr>
          <p:cNvPr id="3076" name="Picture 4" descr="http://upload.wikimedia.org/wikipedia/commons/thumb/c/c2/12_Tribes_of_Israel_Map.svg/640px-12_Tribes_of_Israel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843808" y="295559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SIEDLUNGS-GEBIET DER </a:t>
            </a:r>
            <a:br>
              <a:rPr lang="de-CH" sz="3600" b="1" dirty="0" smtClean="0"/>
            </a:br>
            <a:r>
              <a:rPr lang="de-CH" sz="3600" b="1" dirty="0" smtClean="0"/>
              <a:t>ZWÖLF STÄMME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300028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Karte: Malus </a:t>
            </a:r>
            <a:r>
              <a:rPr lang="de-CH" b="1" dirty="0" err="1" smtClean="0"/>
              <a:t>Catulus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  <p:pic>
        <p:nvPicPr>
          <p:cNvPr id="3076" name="Picture 4" descr="http://upload.wikimedia.org/wikipedia/commons/thumb/c/c2/12_Tribes_of_Israel_Map.svg/640px-12_Tribes_of_Israel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843808" y="295559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87824" y="3140968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30838" y="4437112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SIEDLUNGS-GEBIET DER </a:t>
            </a:r>
            <a:br>
              <a:rPr lang="de-CH" sz="3600" b="1" dirty="0" smtClean="0"/>
            </a:br>
            <a:r>
              <a:rPr lang="de-CH" sz="3600" b="1" dirty="0" smtClean="0"/>
              <a:t>ZWÖLF STÄMME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300028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Karte: Malus </a:t>
            </a:r>
            <a:r>
              <a:rPr lang="de-CH" b="1" dirty="0" err="1" smtClean="0"/>
              <a:t>Catulus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  <p:pic>
        <p:nvPicPr>
          <p:cNvPr id="3076" name="Picture 4" descr="http://upload.wikimedia.org/wikipedia/commons/thumb/c/c2/12_Tribes_of_Israel_Map.svg/640px-12_Tribes_of_Israel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843808" y="295559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87824" y="3140968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30838" y="4437112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21993" y="5332566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SIEDLUNGS-GEBIET DER </a:t>
            </a:r>
            <a:br>
              <a:rPr lang="de-CH" sz="3600" b="1" dirty="0" smtClean="0"/>
            </a:br>
            <a:r>
              <a:rPr lang="de-CH" sz="3600" b="1" dirty="0" smtClean="0"/>
              <a:t>ZWÖLF STÄMME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300028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Karte: Malus </a:t>
            </a:r>
            <a:r>
              <a:rPr lang="de-CH" b="1" dirty="0" err="1" smtClean="0"/>
              <a:t>Catulus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  <p:pic>
        <p:nvPicPr>
          <p:cNvPr id="3076" name="Picture 4" descr="http://upload.wikimedia.org/wikipedia/commons/thumb/c/c2/12_Tribes_of_Israel_Map.svg/640px-12_Tribes_of_Israel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843808" y="295559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87824" y="3140968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30838" y="4437112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21993" y="5332566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3568" y="3861048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840" y="1700808"/>
            <a:ext cx="30243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Abfall</a:t>
            </a:r>
            <a:endParaRPr lang="de-CH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RICHTERZYKLUS</a:t>
            </a:r>
            <a:endParaRPr lang="de-CH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3513202"/>
            <a:ext cx="30243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Strafe</a:t>
            </a:r>
            <a:endParaRPr lang="de-CH" sz="4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095836" y="5385410"/>
            <a:ext cx="302433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Umkehr</a:t>
            </a:r>
            <a:endParaRPr lang="de-CH" sz="4000" b="1" dirty="0"/>
          </a:p>
        </p:txBody>
      </p:sp>
      <p:sp>
        <p:nvSpPr>
          <p:cNvPr id="4" name="Pfeil nach rechts 3"/>
          <p:cNvSpPr/>
          <p:nvPr/>
        </p:nvSpPr>
        <p:spPr>
          <a:xfrm rot="2340121">
            <a:off x="6616333" y="2306666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rechts 10"/>
          <p:cNvSpPr/>
          <p:nvPr/>
        </p:nvSpPr>
        <p:spPr>
          <a:xfrm rot="8234604">
            <a:off x="6465603" y="4712382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41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2,18: </a:t>
            </a:r>
            <a:r>
              <a:rPr lang="de-DE" sz="4000" b="1" dirty="0" smtClean="0"/>
              <a:t>Denn der Herr hatte Mitleid wegen ihrer Wehklage über ihre Bedränger und Unterdrücker.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840" y="1700808"/>
            <a:ext cx="30243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Abfall</a:t>
            </a:r>
            <a:endParaRPr lang="de-CH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RICHTERZYKLUS</a:t>
            </a:r>
            <a:endParaRPr lang="de-CH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3513202"/>
            <a:ext cx="30243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Strafe</a:t>
            </a:r>
            <a:endParaRPr lang="de-CH" sz="4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095836" y="5385410"/>
            <a:ext cx="302433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Umkehr</a:t>
            </a:r>
            <a:endParaRPr lang="de-CH" sz="4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99829" y="3501008"/>
            <a:ext cx="302433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Rettung</a:t>
            </a:r>
            <a:endParaRPr lang="de-CH" sz="4000" b="1" dirty="0"/>
          </a:p>
        </p:txBody>
      </p:sp>
      <p:sp>
        <p:nvSpPr>
          <p:cNvPr id="4" name="Pfeil nach rechts 3"/>
          <p:cNvSpPr/>
          <p:nvPr/>
        </p:nvSpPr>
        <p:spPr>
          <a:xfrm rot="2340121">
            <a:off x="6616333" y="2306666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rechts 10"/>
          <p:cNvSpPr/>
          <p:nvPr/>
        </p:nvSpPr>
        <p:spPr>
          <a:xfrm rot="8234604">
            <a:off x="6465603" y="4712382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 nach rechts 11"/>
          <p:cNvSpPr/>
          <p:nvPr/>
        </p:nvSpPr>
        <p:spPr>
          <a:xfrm rot="13577293">
            <a:off x="1488112" y="4734109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6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2,16: </a:t>
            </a:r>
            <a:r>
              <a:rPr lang="de-DE" sz="4000" b="1" dirty="0" smtClean="0"/>
              <a:t>Doch erweckte der Herr Richter, die sie aus den Händen derer retteten, die sie beraubten.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840" y="1700808"/>
            <a:ext cx="302433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Abfall</a:t>
            </a:r>
            <a:endParaRPr lang="de-CH" sz="4000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RICHTERZYKLUS</a:t>
            </a:r>
            <a:endParaRPr lang="de-CH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3513202"/>
            <a:ext cx="30243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Strafe</a:t>
            </a:r>
            <a:endParaRPr lang="de-CH" sz="4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095836" y="5385410"/>
            <a:ext cx="302433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Umkehr</a:t>
            </a:r>
            <a:endParaRPr lang="de-CH" sz="4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99829" y="3501008"/>
            <a:ext cx="302433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Rettung</a:t>
            </a:r>
            <a:endParaRPr lang="de-CH" sz="4000" b="1" dirty="0"/>
          </a:p>
        </p:txBody>
      </p:sp>
      <p:sp>
        <p:nvSpPr>
          <p:cNvPr id="4" name="Pfeil nach rechts 3"/>
          <p:cNvSpPr/>
          <p:nvPr/>
        </p:nvSpPr>
        <p:spPr>
          <a:xfrm rot="2340121">
            <a:off x="6616333" y="2306666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rechts 10"/>
          <p:cNvSpPr/>
          <p:nvPr/>
        </p:nvSpPr>
        <p:spPr>
          <a:xfrm rot="8234604">
            <a:off x="6465603" y="4712382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 nach rechts 11"/>
          <p:cNvSpPr/>
          <p:nvPr/>
        </p:nvSpPr>
        <p:spPr>
          <a:xfrm rot="13577293">
            <a:off x="1488112" y="4734109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 nach rechts 12"/>
          <p:cNvSpPr/>
          <p:nvPr/>
        </p:nvSpPr>
        <p:spPr>
          <a:xfrm rot="19469229">
            <a:off x="1579413" y="2219711"/>
            <a:ext cx="1152128" cy="726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8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4427983" y="1268760"/>
            <a:ext cx="1008113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55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2,19: </a:t>
            </a:r>
            <a:r>
              <a:rPr lang="de-DE" sz="4000" b="1" dirty="0" smtClean="0"/>
              <a:t>Wenn aber der Richter starb, so handelten sie wiederum </a:t>
            </a:r>
            <a:r>
              <a:rPr lang="de-DE" sz="4000" b="1" dirty="0" err="1" smtClean="0"/>
              <a:t>ver-derblich</a:t>
            </a:r>
            <a:r>
              <a:rPr lang="de-DE" sz="4000" b="1" dirty="0" smtClean="0"/>
              <a:t>, mehr als ihre Väter.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Vierzehn Richter für Israel</a:t>
            </a:r>
            <a:r>
              <a:rPr lang="de-CH" sz="4000" b="1" dirty="0" smtClean="0">
                <a:solidFill>
                  <a:srgbClr val="92D050"/>
                </a:solidFill>
              </a:rPr>
              <a:t/>
            </a:r>
            <a:br>
              <a:rPr lang="de-CH" sz="4000" b="1" dirty="0" smtClean="0">
                <a:solidFill>
                  <a:srgbClr val="92D050"/>
                </a:solidFill>
              </a:rPr>
            </a:br>
            <a:r>
              <a:rPr lang="de-CH" sz="800" b="1" dirty="0" smtClean="0">
                <a:solidFill>
                  <a:srgbClr val="92D050"/>
                </a:solidFill>
              </a:rPr>
              <a:t/>
            </a:r>
            <a:br>
              <a:rPr lang="de-CH" sz="800" b="1" dirty="0" smtClean="0">
                <a:solidFill>
                  <a:srgbClr val="92D050"/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- Der Richterzyklus</a:t>
            </a:r>
            <a:r>
              <a:rPr lang="de-CH" sz="3200" b="1" dirty="0" smtClean="0">
                <a:solidFill>
                  <a:srgbClr val="92D050"/>
                </a:solidFill>
              </a:rPr>
              <a:t/>
            </a:r>
            <a:br>
              <a:rPr lang="de-CH" sz="3200" b="1" dirty="0" smtClean="0">
                <a:solidFill>
                  <a:srgbClr val="92D050"/>
                </a:solidFill>
              </a:rPr>
            </a:br>
            <a:r>
              <a:rPr lang="de-CH" sz="3200" b="1" dirty="0" smtClean="0"/>
              <a:t>	</a:t>
            </a:r>
            <a:r>
              <a:rPr lang="de-CH" sz="3200" b="1" dirty="0" smtClean="0">
                <a:solidFill>
                  <a:srgbClr val="92D050"/>
                </a:solidFill>
              </a:rPr>
              <a:t>- Das Buch Richter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/>
              <a:t>- Wer waren die Richter?</a:t>
            </a:r>
            <a:br>
              <a:rPr lang="de-CH" sz="32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 Ruth und Samuel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6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3628190"/>
            <a:ext cx="842493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Zeit der Könige</a:t>
            </a:r>
            <a:endParaRPr lang="de-CH" sz="4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2217058"/>
            <a:ext cx="84249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Landnahme unter Josua</a:t>
            </a:r>
            <a:endParaRPr lang="de-CH" sz="4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7361" y="2924944"/>
            <a:ext cx="842493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DF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 smtClean="0"/>
              <a:t>Zeit der Richter</a:t>
            </a: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41617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1340768"/>
            <a:ext cx="842493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Einleitung (1,1 – 3,6)</a:t>
            </a:r>
            <a:endParaRPr lang="de-CH" sz="36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BUCH RICHTER</a:t>
            </a:r>
            <a:endParaRPr lang="de-CH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0608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Allgemeine Beschreibung </a:t>
            </a:r>
            <a:br>
              <a:rPr lang="de-CH" sz="2800" b="1" dirty="0" smtClean="0"/>
            </a:br>
            <a:r>
              <a:rPr lang="de-CH" sz="2800" b="1" dirty="0" smtClean="0"/>
              <a:t>der religiösen und politischen Verhältnisse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96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1340768"/>
            <a:ext cx="842493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Einleitung (1,1 – 3,6)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7361" y="3153162"/>
            <a:ext cx="842493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Hauptteil (3,7 – 16,31)</a:t>
            </a:r>
            <a:endParaRPr lang="de-CH" sz="36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BUCH RICHTER</a:t>
            </a:r>
            <a:endParaRPr lang="de-CH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0608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Allgemeine Beschreibung </a:t>
            </a:r>
            <a:br>
              <a:rPr lang="de-CH" sz="2800" b="1" dirty="0" smtClean="0"/>
            </a:br>
            <a:r>
              <a:rPr lang="de-CH" sz="2800" b="1" dirty="0" smtClean="0"/>
              <a:t>der religiösen und politischen Verhältnisse</a:t>
            </a:r>
            <a:endParaRPr lang="de-CH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87918" y="392213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Die Tätigkeit der 14 Richter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96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7361" y="4581128"/>
            <a:ext cx="8424936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Epilog (17,1 – 21,25)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340768"/>
            <a:ext cx="842493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Einleitung (1,1 – 3,6)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7361" y="3153162"/>
            <a:ext cx="842493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Hauptteil (3,7 – 16,31)</a:t>
            </a:r>
            <a:endParaRPr lang="de-CH" sz="36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BUCH RICHTER</a:t>
            </a:r>
            <a:endParaRPr lang="de-CH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0608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Allgemeine Beschreibung </a:t>
            </a:r>
            <a:br>
              <a:rPr lang="de-CH" sz="2800" b="1" dirty="0" smtClean="0"/>
            </a:br>
            <a:r>
              <a:rPr lang="de-CH" sz="2800" b="1" dirty="0" smtClean="0"/>
              <a:t>der religiösen und politischen Verhältnisse</a:t>
            </a:r>
            <a:endParaRPr lang="de-CH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87918" y="392213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Die Tätigkeit der 14 Richter</a:t>
            </a:r>
            <a:endParaRPr lang="de-CH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97361" y="537321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- Michas Götzendienst in Ephraim </a:t>
            </a:r>
            <a:r>
              <a:rPr lang="de-CH" sz="2800" b="1" dirty="0"/>
              <a:t>-</a:t>
            </a:r>
            <a:endParaRPr lang="de-CH" sz="2800" b="1" dirty="0" smtClean="0"/>
          </a:p>
          <a:p>
            <a:pPr algn="ctr"/>
            <a:r>
              <a:rPr lang="de-CH" sz="2800" b="1" dirty="0" smtClean="0"/>
              <a:t>- Der </a:t>
            </a:r>
            <a:r>
              <a:rPr lang="de-CH" sz="2800" b="1" dirty="0" err="1" smtClean="0"/>
              <a:t>Benjaminitische</a:t>
            </a:r>
            <a:r>
              <a:rPr lang="de-CH" sz="2800" b="1" dirty="0" smtClean="0"/>
              <a:t> Bürgerkrieg - 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17982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Vierzehn Richter für Israel</a:t>
            </a:r>
            <a:r>
              <a:rPr lang="de-CH" sz="4000" b="1" dirty="0" smtClean="0">
                <a:solidFill>
                  <a:srgbClr val="92D050"/>
                </a:solidFill>
              </a:rPr>
              <a:t/>
            </a:r>
            <a:br>
              <a:rPr lang="de-CH" sz="4000" b="1" dirty="0" smtClean="0">
                <a:solidFill>
                  <a:srgbClr val="92D050"/>
                </a:solidFill>
              </a:rPr>
            </a:br>
            <a:r>
              <a:rPr lang="de-CH" sz="800" b="1" dirty="0" smtClean="0">
                <a:solidFill>
                  <a:srgbClr val="92D050"/>
                </a:solidFill>
              </a:rPr>
              <a:t/>
            </a:r>
            <a:br>
              <a:rPr lang="de-CH" sz="800" b="1" dirty="0" smtClean="0">
                <a:solidFill>
                  <a:srgbClr val="92D050"/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- Der Richterzyklus</a:t>
            </a:r>
            <a:r>
              <a:rPr lang="de-CH" sz="3200" b="1" dirty="0" smtClean="0">
                <a:solidFill>
                  <a:srgbClr val="92D050"/>
                </a:solidFill>
              </a:rPr>
              <a:t/>
            </a:r>
            <a:br>
              <a:rPr lang="de-CH" sz="3200" b="1" dirty="0" smtClean="0">
                <a:solidFill>
                  <a:srgbClr val="92D050"/>
                </a:solidFill>
              </a:rPr>
            </a:br>
            <a:r>
              <a:rPr lang="de-CH" sz="3200" b="1" dirty="0" smtClean="0"/>
              <a:t>	- Das Buch Richter</a:t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>
                <a:solidFill>
                  <a:srgbClr val="92D050"/>
                </a:solidFill>
              </a:rPr>
              <a:t>- Wer waren die Richter?</a:t>
            </a:r>
            <a:br>
              <a:rPr lang="de-CH" sz="3200" b="1" dirty="0" smtClean="0">
                <a:solidFill>
                  <a:srgbClr val="92D050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 Ruth und Samuel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184482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/>
              <a:t>   1. </a:t>
            </a:r>
            <a:r>
              <a:rPr lang="de-CH" sz="3600" b="1" dirty="0" err="1" smtClean="0"/>
              <a:t>Othniel</a:t>
            </a:r>
            <a:r>
              <a:rPr lang="de-CH" sz="3600" b="1" dirty="0" smtClean="0"/>
              <a:t>			8. </a:t>
            </a:r>
            <a:r>
              <a:rPr lang="de-CH" sz="3600" b="1" dirty="0" err="1" smtClean="0"/>
              <a:t>Tola</a:t>
            </a:r>
            <a:endParaRPr lang="de-CH" sz="3600" b="1" dirty="0" smtClean="0"/>
          </a:p>
          <a:p>
            <a:r>
              <a:rPr lang="de-CH" sz="3600" b="1" dirty="0" smtClean="0"/>
              <a:t>   2. Ehud				9. </a:t>
            </a:r>
            <a:r>
              <a:rPr lang="de-CH" sz="3600" b="1" dirty="0" err="1" smtClean="0"/>
              <a:t>Jair</a:t>
            </a:r>
            <a:endParaRPr lang="de-CH" sz="3600" b="1" dirty="0" smtClean="0"/>
          </a:p>
          <a:p>
            <a:r>
              <a:rPr lang="de-CH" sz="3600" b="1" dirty="0" smtClean="0"/>
              <a:t>   3. </a:t>
            </a:r>
            <a:r>
              <a:rPr lang="de-CH" sz="3600" b="1" dirty="0" err="1" smtClean="0"/>
              <a:t>Schamgar</a:t>
            </a:r>
            <a:r>
              <a:rPr lang="de-CH" sz="3600" b="1" dirty="0" smtClean="0"/>
              <a:t>			10. </a:t>
            </a:r>
            <a:r>
              <a:rPr lang="de-CH" sz="3600" b="1" dirty="0" err="1" smtClean="0"/>
              <a:t>Jephtah</a:t>
            </a:r>
            <a:endParaRPr lang="de-CH" sz="3600" b="1" dirty="0" smtClean="0"/>
          </a:p>
          <a:p>
            <a:r>
              <a:rPr lang="de-CH" sz="3600" b="1" dirty="0" smtClean="0"/>
              <a:t>   4. Debora			11. </a:t>
            </a:r>
            <a:r>
              <a:rPr lang="de-CH" sz="3600" b="1" dirty="0" err="1" smtClean="0"/>
              <a:t>Ibzan</a:t>
            </a:r>
            <a:endParaRPr lang="de-CH" sz="3600" b="1" dirty="0" smtClean="0"/>
          </a:p>
          <a:p>
            <a:r>
              <a:rPr lang="de-CH" sz="3600" b="1" dirty="0" smtClean="0"/>
              <a:t>   5. Barak			12. </a:t>
            </a:r>
            <a:r>
              <a:rPr lang="de-CH" sz="3600" b="1" dirty="0" err="1" smtClean="0"/>
              <a:t>Elon</a:t>
            </a:r>
            <a:endParaRPr lang="de-CH" sz="3600" b="1" dirty="0" smtClean="0"/>
          </a:p>
          <a:p>
            <a:r>
              <a:rPr lang="de-CH" sz="3600" b="1" dirty="0" smtClean="0"/>
              <a:t>   6. Gideon			13. </a:t>
            </a:r>
            <a:r>
              <a:rPr lang="de-CH" sz="3600" b="1" dirty="0" err="1" smtClean="0"/>
              <a:t>Abdon</a:t>
            </a:r>
            <a:endParaRPr lang="de-CH" sz="3600" b="1" dirty="0" smtClean="0"/>
          </a:p>
          <a:p>
            <a:r>
              <a:rPr lang="de-CH" sz="3600" b="1" dirty="0" smtClean="0"/>
              <a:t>   7. </a:t>
            </a:r>
            <a:r>
              <a:rPr lang="de-CH" sz="3600" b="1" dirty="0" err="1" smtClean="0"/>
              <a:t>Abimelech</a:t>
            </a:r>
            <a:r>
              <a:rPr lang="de-CH" sz="3600" b="1" dirty="0" smtClean="0"/>
              <a:t>		14. Simson</a:t>
            </a:r>
            <a:endParaRPr lang="de-CH" sz="36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VIERZEHN RICHTER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755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12,8: </a:t>
            </a:r>
            <a:r>
              <a:rPr lang="de-DE" sz="4000" b="1" dirty="0" smtClean="0"/>
              <a:t>Nach ihm [= </a:t>
            </a:r>
            <a:r>
              <a:rPr lang="de-DE" sz="4000" b="1" dirty="0" err="1" smtClean="0"/>
              <a:t>Jephtah</a:t>
            </a:r>
            <a:r>
              <a:rPr lang="de-DE" sz="4000" b="1" dirty="0" smtClean="0"/>
              <a:t>] richtete </a:t>
            </a:r>
            <a:r>
              <a:rPr lang="de-DE" sz="4000" b="1" dirty="0" err="1" smtClean="0"/>
              <a:t>Ibzan</a:t>
            </a:r>
            <a:r>
              <a:rPr lang="de-DE" sz="4000" b="1" dirty="0" smtClean="0"/>
              <a:t> von Bethlehem das Volk Israel.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12,9: </a:t>
            </a:r>
            <a:r>
              <a:rPr lang="de-DE" sz="4000" b="1" dirty="0" smtClean="0"/>
              <a:t>Der hatte 30 Söhne und </a:t>
            </a:r>
            <a:r>
              <a:rPr lang="de-DE" sz="4000" b="1" dirty="0" err="1" smtClean="0"/>
              <a:t>entliess</a:t>
            </a:r>
            <a:r>
              <a:rPr lang="de-DE" sz="4000" b="1" dirty="0" smtClean="0"/>
              <a:t> 30 Töchter aus seinem Haus und nahm seinen Söhnen 30 Töchter von auswärts als Ehefrauen; und er richtete Israel sieben Jahre lang.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Jos 24,31: </a:t>
            </a:r>
            <a:r>
              <a:rPr lang="de-DE" sz="4000" b="1" dirty="0" smtClean="0"/>
              <a:t>Und Israel diente dem </a:t>
            </a:r>
            <a:r>
              <a:rPr lang="de-DE" sz="4000" b="1" dirty="0"/>
              <a:t>H</a:t>
            </a:r>
            <a:r>
              <a:rPr lang="de-DE" sz="4000" b="1" dirty="0" smtClean="0"/>
              <a:t>errn, solange Josua lebte und die Ältesten, welche Josua überlebten, die auch alle Werke des Herrn kannten, die er an Israel getan hatte.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12,10: </a:t>
            </a:r>
            <a:r>
              <a:rPr lang="de-DE" sz="4000" b="1" dirty="0" smtClean="0"/>
              <a:t>Danach starb </a:t>
            </a:r>
            <a:r>
              <a:rPr lang="de-DE" sz="4000" b="1" dirty="0" err="1" smtClean="0"/>
              <a:t>Ibzan</a:t>
            </a:r>
            <a:r>
              <a:rPr lang="de-DE" sz="4000" b="1" dirty="0" smtClean="0"/>
              <a:t> und wurde in Bethlehem begraben.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184482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/>
              <a:t>   1. </a:t>
            </a:r>
            <a:r>
              <a:rPr lang="de-CH" sz="3600" b="1" dirty="0" err="1" smtClean="0"/>
              <a:t>Othniel</a:t>
            </a:r>
            <a:r>
              <a:rPr lang="de-CH" sz="3600" b="1" dirty="0" smtClean="0"/>
              <a:t>			8. </a:t>
            </a:r>
            <a:r>
              <a:rPr lang="de-CH" sz="3600" b="1" dirty="0" err="1" smtClean="0"/>
              <a:t>Tola</a:t>
            </a:r>
            <a:endParaRPr lang="de-CH" sz="3600" b="1" dirty="0" smtClean="0"/>
          </a:p>
          <a:p>
            <a:r>
              <a:rPr lang="de-CH" sz="3600" b="1" dirty="0" smtClean="0"/>
              <a:t>   2. Ehud				9. </a:t>
            </a:r>
            <a:r>
              <a:rPr lang="de-CH" sz="3600" b="1" dirty="0" err="1" smtClean="0"/>
              <a:t>Jair</a:t>
            </a:r>
            <a:endParaRPr lang="de-CH" sz="3600" b="1" dirty="0" smtClean="0"/>
          </a:p>
          <a:p>
            <a:r>
              <a:rPr lang="de-CH" sz="3600" b="1" dirty="0" smtClean="0"/>
              <a:t>   3. </a:t>
            </a:r>
            <a:r>
              <a:rPr lang="de-CH" sz="3600" b="1" dirty="0" err="1" smtClean="0"/>
              <a:t>Schamgar</a:t>
            </a:r>
            <a:r>
              <a:rPr lang="de-CH" sz="3600" b="1" dirty="0" smtClean="0"/>
              <a:t>			10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</a:rPr>
              <a:t>Jephtah</a:t>
            </a:r>
            <a:endParaRPr lang="de-CH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3600" b="1" dirty="0" smtClean="0"/>
              <a:t>   4.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Debora</a:t>
            </a:r>
            <a:r>
              <a:rPr lang="de-CH" sz="3600" b="1" dirty="0" smtClean="0"/>
              <a:t>			11. </a:t>
            </a:r>
            <a:r>
              <a:rPr lang="de-CH" sz="3600" b="1" dirty="0" err="1" smtClean="0"/>
              <a:t>Ibzan</a:t>
            </a:r>
            <a:endParaRPr lang="de-CH" sz="3600" b="1" dirty="0" smtClean="0"/>
          </a:p>
          <a:p>
            <a:r>
              <a:rPr lang="de-CH" sz="3600" b="1" dirty="0" smtClean="0"/>
              <a:t>   5.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Barak</a:t>
            </a:r>
            <a:r>
              <a:rPr lang="de-CH" sz="3600" b="1" dirty="0" smtClean="0"/>
              <a:t>			12. </a:t>
            </a:r>
            <a:r>
              <a:rPr lang="de-CH" sz="3600" b="1" dirty="0" err="1" smtClean="0"/>
              <a:t>Elon</a:t>
            </a:r>
            <a:endParaRPr lang="de-CH" sz="3600" b="1" dirty="0" smtClean="0"/>
          </a:p>
          <a:p>
            <a:r>
              <a:rPr lang="de-CH" sz="3600" b="1" dirty="0" smtClean="0"/>
              <a:t>   6.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Gideon</a:t>
            </a:r>
            <a:r>
              <a:rPr lang="de-CH" sz="3600" b="1" dirty="0" smtClean="0"/>
              <a:t>			13. </a:t>
            </a:r>
            <a:r>
              <a:rPr lang="de-CH" sz="3600" b="1" dirty="0" err="1" smtClean="0"/>
              <a:t>Abdon</a:t>
            </a:r>
            <a:endParaRPr lang="de-CH" sz="3600" b="1" dirty="0" smtClean="0"/>
          </a:p>
          <a:p>
            <a:r>
              <a:rPr lang="de-CH" sz="3600" b="1" dirty="0" smtClean="0"/>
              <a:t>   7.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</a:rPr>
              <a:t>Abimelech</a:t>
            </a:r>
            <a:r>
              <a:rPr lang="de-CH" sz="3600" b="1" dirty="0" smtClean="0"/>
              <a:t>		14.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Simson</a:t>
            </a:r>
            <a:endParaRPr lang="de-CH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VIERZEHN RICHTER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36677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80112" y="404664"/>
            <a:ext cx="3240359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LIED DER DEBORAH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32040" y="6228020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2050" name="Picture 2" descr="http://upload.wikimedia.org/wikipedia/commons/thumb/d/d1/Das_Lied_der_Debora.jpg/640px-Das_Lied_der_Deb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824536" cy="60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NIEDERLAGE VON SISERA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30002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Luca </a:t>
            </a:r>
            <a:r>
              <a:rPr lang="de-CH" b="1" dirty="0" err="1" smtClean="0"/>
              <a:t>Giordiano</a:t>
            </a:r>
            <a:r>
              <a:rPr lang="de-CH" b="1" dirty="0"/>
              <a:t> </a:t>
            </a:r>
            <a:r>
              <a:rPr lang="de-CH" b="1" dirty="0" smtClean="0"/>
              <a:t>(1692)</a:t>
            </a:r>
            <a:endParaRPr lang="de-CH" b="1" dirty="0"/>
          </a:p>
        </p:txBody>
      </p:sp>
      <p:pic>
        <p:nvPicPr>
          <p:cNvPr id="1026" name="Picture 2" descr="Giordano, Luca - The Defeat of Sisera - c. 1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55" y="1255737"/>
            <a:ext cx="64293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GIDEON WÄHLT SEINE KRIEGER AUS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237312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</a:t>
            </a:r>
            <a:r>
              <a:rPr lang="de-CH" b="1" dirty="0"/>
              <a:t>Christian Eduard </a:t>
            </a:r>
            <a:r>
              <a:rPr lang="de-CH" b="1" dirty="0" smtClean="0"/>
              <a:t>Böttcher</a:t>
            </a:r>
            <a:r>
              <a:rPr lang="de-CH" b="1" dirty="0"/>
              <a:t> </a:t>
            </a:r>
            <a:r>
              <a:rPr lang="de-CH" b="1" dirty="0" smtClean="0"/>
              <a:t>(1908)</a:t>
            </a:r>
            <a:endParaRPr lang="de-CH" b="1" dirty="0"/>
          </a:p>
        </p:txBody>
      </p:sp>
      <p:pic>
        <p:nvPicPr>
          <p:cNvPr id="7" name="Grafik 6" descr="[Gideon selects his army of 300 by observing their manner of drinking from a stream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1501"/>
            <a:ext cx="6120680" cy="4737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6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UMZINGELUNG DER MIDIANITER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9732" y="630002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Biblical</a:t>
            </a:r>
            <a:r>
              <a:rPr lang="de-CH" b="1" dirty="0" smtClean="0"/>
              <a:t> </a:t>
            </a:r>
            <a:r>
              <a:rPr lang="de-CH" b="1" dirty="0" err="1" smtClean="0"/>
              <a:t>Illustrations</a:t>
            </a:r>
            <a:r>
              <a:rPr lang="de-CH" b="1" dirty="0" smtClean="0"/>
              <a:t> </a:t>
            </a:r>
            <a:r>
              <a:rPr lang="de-CH" b="1" dirty="0" err="1" smtClean="0"/>
              <a:t>by</a:t>
            </a:r>
            <a:r>
              <a:rPr lang="de-CH" b="1" dirty="0" smtClean="0"/>
              <a:t> Jim </a:t>
            </a:r>
            <a:r>
              <a:rPr lang="de-CH" b="1" dirty="0" err="1" smtClean="0"/>
              <a:t>Padgetts</a:t>
            </a:r>
            <a:r>
              <a:rPr lang="de-CH" b="1" dirty="0" smtClean="0"/>
              <a:t> (1984), CC-BY-SA 3.0</a:t>
            </a:r>
            <a:endParaRPr lang="de-CH" b="1" dirty="0"/>
          </a:p>
        </p:txBody>
      </p:sp>
      <p:pic>
        <p:nvPicPr>
          <p:cNvPr id="13314" name="Picture 2" descr="Book of Judges Chapter 7-6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80" y="1255737"/>
            <a:ext cx="68675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80112" y="433130"/>
            <a:ext cx="3168351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SIMSON UND DELILA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86993" y="6156012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 von Rembrandt (1629-1630)</a:t>
            </a:r>
            <a:endParaRPr lang="de-CH" b="1" dirty="0"/>
          </a:p>
        </p:txBody>
      </p:sp>
      <p:pic>
        <p:nvPicPr>
          <p:cNvPr id="7170" name="Picture 2" descr="http://upload.wikimedia.org/wikipedia/commons/thumb/8/83/Rembrandt_Harmensz._van_Rijn_126.jpg/640px-Rembrandt_Harmensz._van_Rijn_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668"/>
            <a:ext cx="4951683" cy="60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SIMSONS ENDE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6228020"/>
            <a:ext cx="393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Figures</a:t>
            </a:r>
            <a:r>
              <a:rPr lang="de-CH" b="1" dirty="0" smtClean="0"/>
              <a:t> de la Bibel (1728)</a:t>
            </a:r>
            <a:endParaRPr lang="de-CH" b="1" dirty="0"/>
          </a:p>
        </p:txBody>
      </p:sp>
      <p:pic>
        <p:nvPicPr>
          <p:cNvPr id="5122" name="Picture 2" descr="Image illustrative de l'article Livre des Ju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476"/>
            <a:ext cx="4032448" cy="60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4664"/>
            <a:ext cx="3456383" cy="345638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LEVIT UND SEINE NEBENFRAU ERHALTEN IN GIBEA EINE UNTERKUNFT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228020"/>
            <a:ext cx="328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um 1250</a:t>
            </a:r>
            <a:endParaRPr lang="de-CH" b="1" dirty="0"/>
          </a:p>
        </p:txBody>
      </p:sp>
      <p:pic>
        <p:nvPicPr>
          <p:cNvPr id="7" name="Grafik 6" descr="http://upload.wikimedia.org/wikipedia/commons/e/e8/Maciejowski_leaf_Levit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67"/>
            <a:ext cx="4824536" cy="622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6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HEUTIGE ANSICHT GIBEAS (JORDANIEN)</a:t>
            </a:r>
            <a:endParaRPr lang="de-CH" sz="3600" b="1" dirty="0"/>
          </a:p>
        </p:txBody>
      </p:sp>
      <p:pic>
        <p:nvPicPr>
          <p:cNvPr id="77826" name="Picture 2" descr="D:\02 Samaria and the Center\Benjamin\Gibeah of Saul view north, tb122201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81" y="1247961"/>
            <a:ext cx="6982311" cy="52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2,10a: </a:t>
            </a:r>
            <a:r>
              <a:rPr lang="de-DE" sz="4000" b="1" dirty="0" smtClean="0"/>
              <a:t>Und als auch jene ganze Generation zu ihren Vätern versammelt war, …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 smtClean="0"/>
              <a:t>GIBEA MIT DEM PALAST VON KÖNIG HUSSEIN</a:t>
            </a:r>
            <a:endParaRPr lang="de-CH" sz="3200" b="1" dirty="0"/>
          </a:p>
        </p:txBody>
      </p:sp>
      <p:pic>
        <p:nvPicPr>
          <p:cNvPr id="78850" name="Picture 2" descr="D:\02 Samaria and the Center\Benjamin\Gibeah of Saul from southeast, tb12220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D:\02 Samaria and the Center\Benjamin\Gibeah of Saul, King Hussein's palace, tb122201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2756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17,6: </a:t>
            </a:r>
            <a:r>
              <a:rPr lang="de-DE" sz="4000" b="1" dirty="0" smtClean="0"/>
              <a:t>Zu jener Zeit gab es keinen König in Israel; jeder tat, was recht war in seinen Augen.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Vierzehn Richter für Israel</a:t>
            </a:r>
            <a:r>
              <a:rPr lang="de-CH" sz="4000" b="1" dirty="0" smtClean="0">
                <a:solidFill>
                  <a:srgbClr val="92D050"/>
                </a:solidFill>
              </a:rPr>
              <a:t/>
            </a:r>
            <a:br>
              <a:rPr lang="de-CH" sz="4000" b="1" dirty="0" smtClean="0">
                <a:solidFill>
                  <a:srgbClr val="92D050"/>
                </a:solidFill>
              </a:rPr>
            </a:br>
            <a:r>
              <a:rPr lang="de-CH" sz="800" b="1" dirty="0" smtClean="0">
                <a:solidFill>
                  <a:srgbClr val="92D050"/>
                </a:solidFill>
              </a:rPr>
              <a:t/>
            </a:r>
            <a:br>
              <a:rPr lang="de-CH" sz="800" b="1" dirty="0" smtClean="0">
                <a:solidFill>
                  <a:srgbClr val="92D050"/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- Der Richterzyklus</a:t>
            </a:r>
            <a:r>
              <a:rPr lang="de-CH" sz="3200" b="1" dirty="0" smtClean="0">
                <a:solidFill>
                  <a:srgbClr val="92D050"/>
                </a:solidFill>
              </a:rPr>
              <a:t/>
            </a:r>
            <a:br>
              <a:rPr lang="de-CH" sz="3200" b="1" dirty="0" smtClean="0">
                <a:solidFill>
                  <a:srgbClr val="92D050"/>
                </a:solidFill>
              </a:rPr>
            </a:br>
            <a:r>
              <a:rPr lang="de-CH" sz="3200" b="1" dirty="0" smtClean="0"/>
              <a:t>	- Das Buch Richter</a:t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/>
              <a:t>- Wer waren die Richter?</a:t>
            </a:r>
            <a:br>
              <a:rPr lang="de-CH" sz="32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rgbClr val="92D050"/>
                </a:solidFill>
              </a:rPr>
              <a:t>2</a:t>
            </a:r>
            <a:r>
              <a:rPr lang="de-CH" sz="4000" b="1" dirty="0" smtClean="0">
                <a:solidFill>
                  <a:srgbClr val="92D050"/>
                </a:solidFill>
              </a:rPr>
              <a:t>.  Ruth und Samuel</a:t>
            </a:r>
            <a:r>
              <a:rPr lang="de-CH" sz="4000" b="1" dirty="0">
                <a:solidFill>
                  <a:srgbClr val="92D050"/>
                </a:solidFill>
              </a:rPr>
              <a:t/>
            </a:r>
            <a:br>
              <a:rPr lang="de-CH" sz="4000" b="1" dirty="0">
                <a:solidFill>
                  <a:srgbClr val="92D050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8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NOOMI UND RUTH IN BETHLEHEM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9732" y="630002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Biblical</a:t>
            </a:r>
            <a:r>
              <a:rPr lang="de-CH" b="1" dirty="0" smtClean="0"/>
              <a:t> </a:t>
            </a:r>
            <a:r>
              <a:rPr lang="de-CH" b="1" dirty="0" err="1" smtClean="0"/>
              <a:t>Illustrations</a:t>
            </a:r>
            <a:r>
              <a:rPr lang="de-CH" b="1" dirty="0" smtClean="0"/>
              <a:t> </a:t>
            </a:r>
            <a:r>
              <a:rPr lang="de-CH" b="1" dirty="0" err="1" smtClean="0"/>
              <a:t>by</a:t>
            </a:r>
            <a:r>
              <a:rPr lang="de-CH" b="1" dirty="0" smtClean="0"/>
              <a:t> Jim </a:t>
            </a:r>
            <a:r>
              <a:rPr lang="de-CH" b="1" dirty="0" err="1" smtClean="0"/>
              <a:t>Padgetts</a:t>
            </a:r>
            <a:r>
              <a:rPr lang="de-CH" b="1" dirty="0" smtClean="0"/>
              <a:t> (1984), CC-BY-SA 3.0</a:t>
            </a:r>
            <a:endParaRPr lang="de-CH" b="1" dirty="0"/>
          </a:p>
        </p:txBody>
      </p:sp>
      <p:pic>
        <p:nvPicPr>
          <p:cNvPr id="14338" name="Picture 2" descr="Book of Ruth Chapter 1-10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41" y="1196752"/>
            <a:ext cx="67151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Rut 1,16: </a:t>
            </a:r>
            <a:r>
              <a:rPr lang="de-DE" sz="4000" b="1" dirty="0" smtClean="0"/>
              <a:t>Denn wo du hingehst, da will ich auch hingehen und wo du bleibst, da will ich auch bleiben; dein Volk ist mein Volk, und dein Gott ist mein Gott.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RUTH SAMMELT ÄHREN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9732" y="630002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Biblical</a:t>
            </a:r>
            <a:r>
              <a:rPr lang="de-CH" b="1" dirty="0" smtClean="0"/>
              <a:t> </a:t>
            </a:r>
            <a:r>
              <a:rPr lang="de-CH" b="1" dirty="0" err="1" smtClean="0"/>
              <a:t>Illustrations</a:t>
            </a:r>
            <a:r>
              <a:rPr lang="de-CH" b="1" dirty="0" smtClean="0"/>
              <a:t> </a:t>
            </a:r>
            <a:r>
              <a:rPr lang="de-CH" b="1" dirty="0" err="1" smtClean="0"/>
              <a:t>by</a:t>
            </a:r>
            <a:r>
              <a:rPr lang="de-CH" b="1" dirty="0" smtClean="0"/>
              <a:t> Jim </a:t>
            </a:r>
            <a:r>
              <a:rPr lang="de-CH" b="1" dirty="0" err="1" smtClean="0"/>
              <a:t>Padgetts</a:t>
            </a:r>
            <a:r>
              <a:rPr lang="de-CH" b="1" dirty="0" smtClean="0"/>
              <a:t> (1984), CC-BY-SA 3.0</a:t>
            </a:r>
            <a:endParaRPr lang="de-CH" b="1" dirty="0"/>
          </a:p>
        </p:txBody>
      </p:sp>
      <p:pic>
        <p:nvPicPr>
          <p:cNvPr id="15362" name="Picture 2" descr="Book of Ruth Chapter 2-1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80" y="1196752"/>
            <a:ext cx="67913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RUTH BEGEGNET BOAS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30002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Julius Schnorr von Carolsfeld (1828)</a:t>
            </a:r>
            <a:endParaRPr lang="de-CH" b="1" dirty="0"/>
          </a:p>
        </p:txBody>
      </p:sp>
      <p:pic>
        <p:nvPicPr>
          <p:cNvPr id="18434" name="Picture 2" descr="http://upload.wikimedia.org/wikipedia/commons/thumb/3/35/Julius_Schnorr_von_Carolsfeld-_Ruth_im_Feld_des_Boaz.jpg/640px-Julius_Schnorr_von_Carolsfeld-_Ruth_im_Feld_des_Bo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55" y="1196752"/>
            <a:ext cx="58959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GEBURT OBEDS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9732" y="630002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Biblical</a:t>
            </a:r>
            <a:r>
              <a:rPr lang="de-CH" b="1" dirty="0" smtClean="0"/>
              <a:t> </a:t>
            </a:r>
            <a:r>
              <a:rPr lang="de-CH" b="1" dirty="0" err="1" smtClean="0"/>
              <a:t>Illustrations</a:t>
            </a:r>
            <a:r>
              <a:rPr lang="de-CH" b="1" dirty="0" smtClean="0"/>
              <a:t> </a:t>
            </a:r>
            <a:r>
              <a:rPr lang="de-CH" b="1" dirty="0" err="1" smtClean="0"/>
              <a:t>by</a:t>
            </a:r>
            <a:r>
              <a:rPr lang="de-CH" b="1" dirty="0" smtClean="0"/>
              <a:t> Jim </a:t>
            </a:r>
            <a:r>
              <a:rPr lang="de-CH" b="1" dirty="0" err="1" smtClean="0"/>
              <a:t>Padgetts</a:t>
            </a:r>
            <a:r>
              <a:rPr lang="de-CH" b="1" dirty="0" smtClean="0"/>
              <a:t> (1984), CC-BY-SA 3.0</a:t>
            </a:r>
            <a:endParaRPr lang="de-CH" b="1" dirty="0"/>
          </a:p>
        </p:txBody>
      </p:sp>
      <p:pic>
        <p:nvPicPr>
          <p:cNvPr id="16386" name="Picture 2" descr="Book of Ruth Chapter 4-6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74" y="1223211"/>
            <a:ext cx="67151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HANNA BRINGT SAMUEL INS HEILIGTUM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237312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</a:t>
            </a:r>
            <a:r>
              <a:rPr lang="de-CH" b="1" dirty="0" err="1" smtClean="0"/>
              <a:t>Gerbrand</a:t>
            </a:r>
            <a:r>
              <a:rPr lang="de-CH" b="1" dirty="0" smtClean="0"/>
              <a:t> van den </a:t>
            </a:r>
            <a:r>
              <a:rPr lang="de-CH" b="1" dirty="0" err="1" smtClean="0"/>
              <a:t>Eeckhout</a:t>
            </a:r>
            <a:r>
              <a:rPr lang="de-CH" b="1" dirty="0" smtClean="0"/>
              <a:t> (1665)</a:t>
            </a:r>
            <a:endParaRPr lang="de-CH" b="1" dirty="0"/>
          </a:p>
        </p:txBody>
      </p:sp>
      <p:pic>
        <p:nvPicPr>
          <p:cNvPr id="19458" name="Picture 2" descr="http://upload.wikimedia.org/wikipedia/commons/thumb/6/66/Gerbrand_van_den_Eeckhout_-_Anna_toont_haar_zoon_Samu%C3%ABl_aan_de_priester_Eli.jpg/800px-Gerbrand_van_den_Eeckhout_-_Anna_toont_haar_zoon_Samu%C3%ABl_aan_de_priester_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68" y="1196752"/>
            <a:ext cx="61531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1Sam 1,27: </a:t>
            </a:r>
            <a:r>
              <a:rPr lang="de-DE" sz="4000" b="1" dirty="0" smtClean="0"/>
              <a:t>Ich habe um diesen Knaben gebeten, und nun hat mir der Herr meine Bitte gewährt, die ich an ihn gerichtet hatte.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2D050"/>
                </a:solidFill>
              </a:rPr>
              <a:t>Ri</a:t>
            </a:r>
            <a:r>
              <a:rPr lang="de-CH" sz="4000" b="1" dirty="0" smtClean="0">
                <a:solidFill>
                  <a:srgbClr val="92D050"/>
                </a:solidFill>
              </a:rPr>
              <a:t> 2,10b: </a:t>
            </a:r>
            <a:r>
              <a:rPr lang="de-DE" sz="4000" b="1" dirty="0" smtClean="0"/>
              <a:t>… kam eine andere Generation nach ihnen auf, die den Herrn nicht kannte noch die Werke, die er an Israel getan hatte.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1Sam 1,28a: </a:t>
            </a:r>
            <a:r>
              <a:rPr lang="de-DE" sz="4000" b="1" dirty="0" smtClean="0"/>
              <a:t>Darum übergebe ich ihn auch dem Herrn; alle Tage seines Lebens sei er dem Herrn übergeben.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04664"/>
            <a:ext cx="3384375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SAMUEL </a:t>
            </a:r>
            <a:br>
              <a:rPr lang="de-CH" sz="3600" b="1" dirty="0" smtClean="0"/>
            </a:br>
            <a:r>
              <a:rPr lang="de-CH" sz="3600" b="1" dirty="0" smtClean="0"/>
              <a:t>UND ELI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6228020"/>
            <a:ext cx="357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John Singleton Copley (1780)</a:t>
            </a:r>
            <a:endParaRPr lang="de-CH" b="1" dirty="0"/>
          </a:p>
        </p:txBody>
      </p:sp>
      <p:pic>
        <p:nvPicPr>
          <p:cNvPr id="21506" name="Picture 2" descr="http://upload.wikimedia.org/wikipedia/commons/thumb/f/f1/Eli_and_Samuel.jpg/640px-Eli_and_Sam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202"/>
            <a:ext cx="4844166" cy="60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04664"/>
            <a:ext cx="338437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SAMUEL LERNT AUF GOTT ZU HÖREN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14986" y="6156012"/>
            <a:ext cx="357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Joshua Reynolds (1776)</a:t>
            </a:r>
            <a:endParaRPr lang="de-CH" b="1" dirty="0"/>
          </a:p>
        </p:txBody>
      </p:sp>
      <p:pic>
        <p:nvPicPr>
          <p:cNvPr id="20482" name="Picture 2" descr="http://upload.wikimedia.org/wikipedia/commons/thumb/5/51/InfantSamuel.jpg/640px-InfantSam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95485" cy="60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1Sam 3,19: </a:t>
            </a:r>
            <a:r>
              <a:rPr lang="de-DE" sz="4000" b="1" dirty="0" smtClean="0"/>
              <a:t>Samuel aber wuchs heran, und der Herr war mit ihm und </a:t>
            </a:r>
            <a:r>
              <a:rPr lang="de-DE" sz="4000" b="1" dirty="0" err="1" smtClean="0"/>
              <a:t>liess</a:t>
            </a:r>
            <a:r>
              <a:rPr lang="de-DE" sz="4000" b="1" dirty="0" smtClean="0"/>
              <a:t> keines von allen seinen Worten auf die Erde fallen.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1Sam 3,20: </a:t>
            </a:r>
            <a:r>
              <a:rPr lang="de-DE" sz="4000" b="1" dirty="0" smtClean="0"/>
              <a:t>Und ganz Israel von Dan </a:t>
            </a:r>
            <a:br>
              <a:rPr lang="de-DE" sz="4000" b="1" dirty="0" smtClean="0"/>
            </a:br>
            <a:r>
              <a:rPr lang="de-DE" sz="4000" b="1" dirty="0" smtClean="0"/>
              <a:t>bis Beerscheba erkannte, dass Samuel als ein Prophet des Herrn bestätigt war.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SIEDLUNGS-GEBIET DER </a:t>
            </a:r>
            <a:br>
              <a:rPr lang="de-CH" sz="3600" b="1" dirty="0" smtClean="0"/>
            </a:br>
            <a:r>
              <a:rPr lang="de-CH" sz="3600" b="1" dirty="0" smtClean="0"/>
              <a:t>ZWÖLF STÄMME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300028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Karte: Malus </a:t>
            </a:r>
            <a:r>
              <a:rPr lang="de-CH" b="1" dirty="0" err="1" smtClean="0"/>
              <a:t>Catulus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  <p:pic>
        <p:nvPicPr>
          <p:cNvPr id="3076" name="Picture 4" descr="http://upload.wikimedia.org/wikipedia/commons/thumb/c/c2/12_Tribes_of_Israel_Map.svg/640px-12_Tribes_of_Israel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611560" y="3789040"/>
            <a:ext cx="1263352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57131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PHILISTÄISCHE GEFANGENE IN ÄGYPTEN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237312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R</a:t>
            </a:r>
            <a:r>
              <a:rPr lang="de-CH" b="1" dirty="0" smtClean="0"/>
              <a:t>elief aus </a:t>
            </a:r>
            <a:r>
              <a:rPr lang="de-CH" b="1" dirty="0" err="1" smtClean="0"/>
              <a:t>Medinet</a:t>
            </a:r>
            <a:r>
              <a:rPr lang="de-CH" b="1" dirty="0" smtClean="0"/>
              <a:t> </a:t>
            </a:r>
            <a:r>
              <a:rPr lang="de-CH" b="1" dirty="0" err="1" smtClean="0"/>
              <a:t>Habu</a:t>
            </a:r>
            <a:r>
              <a:rPr lang="de-CH" b="1" dirty="0" smtClean="0"/>
              <a:t> (ÄGY), 12. Jh. v. Chr. </a:t>
            </a:r>
            <a:endParaRPr lang="de-CH" b="1" dirty="0"/>
          </a:p>
        </p:txBody>
      </p:sp>
      <p:pic>
        <p:nvPicPr>
          <p:cNvPr id="35842" name="Picture 2" descr="http://upload.wikimedia.org/wikipedia/commons/thumb/e/e6/Philistine_captives_at_Medinet_Habu.jpg/640px-Philistine_captives_at_Medinet_Ha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95" y="1183729"/>
            <a:ext cx="56483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Vierzehn Richter für Israel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- Der Richterzyklus</a:t>
            </a:r>
            <a:br>
              <a:rPr lang="de-CH" sz="3200" b="1" dirty="0" smtClean="0"/>
            </a:br>
            <a:r>
              <a:rPr lang="de-CH" sz="3200" b="1" dirty="0" smtClean="0"/>
              <a:t>	- Das Buch Richter</a:t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/>
              <a:t>- Wer waren die Richter?</a:t>
            </a:r>
            <a:br>
              <a:rPr lang="de-CH" sz="32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 Ruth und Samuel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92D050"/>
                </a:solidFill>
              </a:rPr>
              <a:t>Schlusswort</a:t>
            </a:r>
            <a:endParaRPr lang="de-CH" sz="4000" b="1" dirty="0">
              <a:solidFill>
                <a:srgbClr val="92D050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2D050"/>
                </a:solidFill>
              </a:rPr>
              <a:t>2Tim 2,13: </a:t>
            </a:r>
            <a:r>
              <a:rPr lang="de-DE" sz="4000" b="1" dirty="0" smtClean="0"/>
              <a:t>Wenn wir untreu sind, so bleibt er [= Gott] doch treu; er kann sich selbst nicht verleugnen.</a:t>
            </a:r>
            <a:endParaRPr lang="de-CH" sz="4000" b="1" dirty="0"/>
          </a:p>
        </p:txBody>
      </p:sp>
      <p:pic>
        <p:nvPicPr>
          <p:cNvPr id="22530" name="Picture 2" descr="D:\04 Judah and the Dead Sea\Wilderness of Judah-North\Arab village and fields near Herodium, tb021107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32846"/>
          <a:stretch/>
        </p:blipFill>
        <p:spPr bwMode="auto">
          <a:xfrm>
            <a:off x="395536" y="3915026"/>
            <a:ext cx="8208912" cy="2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Zeit der Richter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92D050"/>
                </a:solidFill>
              </a:rPr>
              <a:t>(Bibelkurs, Teil </a:t>
            </a:r>
            <a:r>
              <a:rPr lang="de-CH" sz="3600" b="1" dirty="0">
                <a:solidFill>
                  <a:srgbClr val="92D050"/>
                </a:solidFill>
              </a:rPr>
              <a:t>9</a:t>
            </a:r>
            <a:r>
              <a:rPr lang="de-CH" sz="3600" b="1" dirty="0" smtClean="0">
                <a:solidFill>
                  <a:srgbClr val="92D050"/>
                </a:solidFill>
              </a:rPr>
              <a:t>/24</a:t>
            </a:r>
            <a:r>
              <a:rPr lang="de-CH" sz="3600" b="1" dirty="0" smtClean="0">
                <a:solidFill>
                  <a:srgbClr val="92D05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7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932040" y="404664"/>
            <a:ext cx="3888431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JOSUA UND DIE ISRAELITEN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228020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Karolingische Buchmalerei, um 840</a:t>
            </a:r>
            <a:endParaRPr lang="de-CH" b="1" dirty="0"/>
          </a:p>
        </p:txBody>
      </p:sp>
      <p:pic>
        <p:nvPicPr>
          <p:cNvPr id="6146" name="Picture 2" descr="http://upload.wikimedia.org/wikipedia/commons/thumb/6/61/Karolingischer_Buchmaler_um_840_001.jpg/640px-Karolingischer_Buchmaler_um_840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046"/>
            <a:ext cx="4320480" cy="60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Zeit der Richter</a:t>
            </a:r>
            <a:br>
              <a:rPr lang="de-CH" b="1" dirty="0" smtClean="0"/>
            </a:br>
            <a: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rgbClr val="92D050"/>
                </a:solidFill>
              </a:rPr>
              <a:t>1.	Vierzehn Richter für Israel</a:t>
            </a:r>
            <a:br>
              <a:rPr lang="de-CH" sz="4000" b="1" dirty="0" smtClean="0">
                <a:solidFill>
                  <a:srgbClr val="92D050"/>
                </a:solidFill>
              </a:rPr>
            </a:br>
            <a:r>
              <a:rPr lang="de-CH" sz="800" b="1" dirty="0" smtClean="0">
                <a:solidFill>
                  <a:srgbClr val="92D050"/>
                </a:solidFill>
              </a:rPr>
              <a:t/>
            </a:r>
            <a:br>
              <a:rPr lang="de-CH" sz="800" b="1" dirty="0" smtClean="0">
                <a:solidFill>
                  <a:srgbClr val="92D050"/>
                </a:solidFill>
              </a:rPr>
            </a:br>
            <a:r>
              <a:rPr lang="de-CH" sz="4000" b="1" dirty="0" smtClean="0"/>
              <a:t>   </a:t>
            </a:r>
            <a:r>
              <a:rPr lang="de-CH" sz="3200" b="1" dirty="0" smtClean="0"/>
              <a:t>	- Der Richterzyklus</a:t>
            </a:r>
            <a:br>
              <a:rPr lang="de-CH" sz="3200" b="1" dirty="0" smtClean="0"/>
            </a:br>
            <a:r>
              <a:rPr lang="de-CH" sz="3200" b="1" dirty="0" smtClean="0"/>
              <a:t>	- Das Buch Richter</a:t>
            </a:r>
            <a:br>
              <a:rPr lang="de-CH" sz="3200" b="1" dirty="0" smtClean="0"/>
            </a:br>
            <a:r>
              <a:rPr lang="de-CH" sz="3200" b="1" dirty="0"/>
              <a:t>	</a:t>
            </a:r>
            <a:r>
              <a:rPr lang="de-CH" sz="3200" b="1" dirty="0" smtClean="0"/>
              <a:t>- Wer waren die Richter?</a:t>
            </a:r>
            <a:br>
              <a:rPr lang="de-CH" sz="32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 Ruth und Samuel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04664"/>
            <a:ext cx="4104455" cy="172819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SIEDLUNGS-GEBIET DER </a:t>
            </a:r>
            <a:br>
              <a:rPr lang="de-CH" sz="3600" b="1" dirty="0" smtClean="0"/>
            </a:br>
            <a:r>
              <a:rPr lang="de-CH" sz="3600" b="1" dirty="0" smtClean="0"/>
              <a:t>ZWÖLF STÄMME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6300028"/>
            <a:ext cx="37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Karte: Malus </a:t>
            </a:r>
            <a:r>
              <a:rPr lang="de-CH" b="1" dirty="0" err="1" smtClean="0"/>
              <a:t>Catulus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  <p:pic>
        <p:nvPicPr>
          <p:cNvPr id="3076" name="Picture 4" descr="http://upload.wikimedia.org/wikipedia/commons/thumb/c/c2/12_Tribes_of_Israel_Map.svg/640px-12_Tribes_of_Israel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Bildschirmpräsentation (4:3)</PresentationFormat>
  <Paragraphs>143</Paragraphs>
  <Slides>69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Larissa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  <vt:lpstr>PowerPoint-Präsentation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  <vt:lpstr>PowerPoint-Präsentation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Zeit der Richter     Einleitung     1. Vierzehn Richter für Israel      - Der Richterzyklus  - Das Buch Richter  - Wer waren die Richter?     2.  Ruth und Samuel     Schlusswort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339</cp:revision>
  <dcterms:created xsi:type="dcterms:W3CDTF">2012-03-09T15:08:16Z</dcterms:created>
  <dcterms:modified xsi:type="dcterms:W3CDTF">2015-06-22T12:02:08Z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408A5AC2-9F4B-4BCD-9C66-23863C1DA52B</vt:lpwstr>
  </property>
  <property fmtid="{D5CDD505-2E9C-101B-9397-08002B2CF9AE}" pid="3" name="ArticulatePath">
    <vt:lpwstr>BIBELKURS TEIL 09</vt:lpwstr>
  </property>
</Properties>
</file>