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034" r:id="rId2"/>
    <p:sldId id="1267" r:id="rId3"/>
    <p:sldId id="1934" r:id="rId4"/>
    <p:sldId id="1935" r:id="rId5"/>
    <p:sldId id="1845" r:id="rId6"/>
    <p:sldId id="2031" r:id="rId7"/>
    <p:sldId id="1936" r:id="rId8"/>
    <p:sldId id="2032" r:id="rId9"/>
    <p:sldId id="1940" r:id="rId10"/>
    <p:sldId id="1941" r:id="rId11"/>
    <p:sldId id="1942" r:id="rId12"/>
    <p:sldId id="1944" r:id="rId13"/>
    <p:sldId id="1945" r:id="rId14"/>
    <p:sldId id="1946" r:id="rId15"/>
    <p:sldId id="1947" r:id="rId16"/>
    <p:sldId id="1948" r:id="rId17"/>
    <p:sldId id="1949" r:id="rId18"/>
    <p:sldId id="1950" r:id="rId19"/>
    <p:sldId id="1951" r:id="rId20"/>
    <p:sldId id="1952" r:id="rId21"/>
    <p:sldId id="1953" r:id="rId22"/>
    <p:sldId id="1954" r:id="rId23"/>
    <p:sldId id="1955" r:id="rId24"/>
    <p:sldId id="2019" r:id="rId25"/>
    <p:sldId id="2020" r:id="rId26"/>
    <p:sldId id="1956" r:id="rId27"/>
    <p:sldId id="1961" r:id="rId28"/>
    <p:sldId id="1960" r:id="rId29"/>
    <p:sldId id="1962" r:id="rId30"/>
    <p:sldId id="1963" r:id="rId31"/>
    <p:sldId id="1964" r:id="rId32"/>
    <p:sldId id="1959" r:id="rId33"/>
    <p:sldId id="1965" r:id="rId34"/>
    <p:sldId id="1966" r:id="rId35"/>
    <p:sldId id="2017" r:id="rId36"/>
    <p:sldId id="1967" r:id="rId37"/>
    <p:sldId id="1958" r:id="rId38"/>
    <p:sldId id="1943" r:id="rId39"/>
    <p:sldId id="1968" r:id="rId40"/>
    <p:sldId id="1969" r:id="rId41"/>
    <p:sldId id="1970" r:id="rId42"/>
    <p:sldId id="1971" r:id="rId43"/>
    <p:sldId id="1972" r:id="rId44"/>
    <p:sldId id="1978" r:id="rId45"/>
    <p:sldId id="1974" r:id="rId46"/>
    <p:sldId id="1975" r:id="rId47"/>
    <p:sldId id="1976" r:id="rId48"/>
    <p:sldId id="1979" r:id="rId49"/>
    <p:sldId id="1980" r:id="rId50"/>
    <p:sldId id="2018" r:id="rId51"/>
    <p:sldId id="1981" r:id="rId52"/>
    <p:sldId id="1982" r:id="rId53"/>
    <p:sldId id="1983" r:id="rId54"/>
    <p:sldId id="1985" r:id="rId55"/>
    <p:sldId id="1986" r:id="rId56"/>
    <p:sldId id="1987" r:id="rId57"/>
    <p:sldId id="1989" r:id="rId58"/>
    <p:sldId id="1988" r:id="rId59"/>
    <p:sldId id="1990" r:id="rId60"/>
    <p:sldId id="1991" r:id="rId61"/>
    <p:sldId id="1993" r:id="rId62"/>
    <p:sldId id="1992" r:id="rId63"/>
    <p:sldId id="1994" r:id="rId64"/>
    <p:sldId id="1995" r:id="rId65"/>
    <p:sldId id="1997" r:id="rId66"/>
    <p:sldId id="2033" r:id="rId67"/>
    <p:sldId id="2000" r:id="rId68"/>
    <p:sldId id="1999" r:id="rId69"/>
    <p:sldId id="2001" r:id="rId70"/>
    <p:sldId id="2002" r:id="rId71"/>
    <p:sldId id="2003" r:id="rId72"/>
    <p:sldId id="2004" r:id="rId73"/>
    <p:sldId id="2005" r:id="rId74"/>
    <p:sldId id="2006" r:id="rId75"/>
    <p:sldId id="2007" r:id="rId76"/>
    <p:sldId id="2008" r:id="rId77"/>
    <p:sldId id="2009" r:id="rId78"/>
    <p:sldId id="2010" r:id="rId79"/>
    <p:sldId id="1996" r:id="rId80"/>
    <p:sldId id="2011" r:id="rId81"/>
    <p:sldId id="2013" r:id="rId82"/>
    <p:sldId id="2014" r:id="rId83"/>
    <p:sldId id="2015" r:id="rId84"/>
    <p:sldId id="2016" r:id="rId85"/>
    <p:sldId id="2022" r:id="rId86"/>
    <p:sldId id="2023" r:id="rId87"/>
    <p:sldId id="2026" r:id="rId88"/>
    <p:sldId id="2028" r:id="rId89"/>
    <p:sldId id="2027" r:id="rId90"/>
    <p:sldId id="2029" r:id="rId91"/>
    <p:sldId id="2035" r:id="rId92"/>
  </p:sldIdLst>
  <p:sldSz cx="9144000" cy="6858000" type="screen4x3"/>
  <p:notesSz cx="6858000" cy="9144000"/>
  <p:custDataLst>
    <p:tags r:id="rId9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A"/>
    <a:srgbClr val="0097CC"/>
    <a:srgbClr val="609729"/>
    <a:srgbClr val="476F1F"/>
    <a:srgbClr val="82C93B"/>
    <a:srgbClr val="EE5416"/>
    <a:srgbClr val="EA0000"/>
    <a:srgbClr val="EC832C"/>
    <a:srgbClr val="F0BF0A"/>
    <a:srgbClr val="F18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6625" autoAdjust="0"/>
  </p:normalViewPr>
  <p:slideViewPr>
    <p:cSldViewPr>
      <p:cViewPr>
        <p:scale>
          <a:sx n="66" d="100"/>
          <a:sy n="66" d="100"/>
        </p:scale>
        <p:origin x="-141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08.12.2015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Jesus Christus – </a:t>
            </a:r>
            <a:r>
              <a:rPr lang="de-CH" sz="4400" b="1" dirty="0" smtClean="0"/>
              <a:t>sein Wirken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729A"/>
                </a:solidFill>
              </a:rPr>
              <a:t>(Bibelkurs, Teil </a:t>
            </a:r>
            <a:r>
              <a:rPr lang="de-CH" sz="3600" b="1" dirty="0" smtClean="0">
                <a:solidFill>
                  <a:srgbClr val="00729A"/>
                </a:solidFill>
              </a:rPr>
              <a:t>17/24</a:t>
            </a:r>
            <a:r>
              <a:rPr lang="de-CH" sz="3600" b="1" dirty="0" smtClean="0">
                <a:solidFill>
                  <a:srgbClr val="00729A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3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60032" y="404665"/>
            <a:ext cx="3955932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VERSUCHUNG JESU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6237312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Simon </a:t>
            </a:r>
            <a:r>
              <a:rPr lang="de-CH" b="1" dirty="0" err="1" smtClean="0"/>
              <a:t>Bening</a:t>
            </a:r>
            <a:r>
              <a:rPr lang="de-CH" b="1" dirty="0" smtClean="0"/>
              <a:t> (16. Jh.)</a:t>
            </a:r>
            <a:endParaRPr lang="de-CH" b="1" dirty="0"/>
          </a:p>
        </p:txBody>
      </p:sp>
      <p:pic>
        <p:nvPicPr>
          <p:cNvPr id="9218" name="Picture 2" descr="https://upload.wikimedia.org/wikipedia/commons/0/09/Simon_Bening_-_The_Temptation_of_Ch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555"/>
            <a:ext cx="4104456" cy="61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332656"/>
            <a:ext cx="3307860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ENGEL DIENEN JESUS IN DER WÜSTE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6237312"/>
            <a:ext cx="28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Thomas Cole (1843)</a:t>
            </a:r>
            <a:endParaRPr lang="de-CH" b="1" dirty="0"/>
          </a:p>
        </p:txBody>
      </p:sp>
      <p:pic>
        <p:nvPicPr>
          <p:cNvPr id="10242" name="Picture 2" descr="https://upload.wikimedia.org/wikipedia/commons/thumb/f/fc/Cole_Thomas_Angels_Ministering_to_Christ_in_the_Wilderness_1843.jpg/800px-Cole_Thomas_Angels_Ministering_to_Christ_in_the_Wilderness_1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7" y="332656"/>
            <a:ext cx="4862358" cy="62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6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971600" y="3547969"/>
            <a:ext cx="2376264" cy="261733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403648" y="2708920"/>
            <a:ext cx="1872208" cy="158417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619672" y="1032406"/>
            <a:ext cx="1872208" cy="203655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SEE GENEZARETH VON NORDEN</a:t>
            </a:r>
            <a:endParaRPr lang="de-CH" sz="3600" b="1" dirty="0"/>
          </a:p>
        </p:txBody>
      </p:sp>
      <p:pic>
        <p:nvPicPr>
          <p:cNvPr id="13314" name="Picture 2" descr="D:\01 Galilee and the North\Sea of Galilee-West Side\Sea of Galilee northern end from Tiberias, tb041003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2" y="1268760"/>
            <a:ext cx="6876364" cy="51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4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HOCHZEIT ZU KANA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Giotto di </a:t>
            </a:r>
            <a:r>
              <a:rPr lang="de-CH" b="1" dirty="0" err="1" smtClean="0"/>
              <a:t>Bondone</a:t>
            </a:r>
            <a:r>
              <a:rPr lang="de-CH" b="1" dirty="0" smtClean="0"/>
              <a:t> (zw. 1304 und 1306)</a:t>
            </a:r>
            <a:endParaRPr lang="de-CH" b="1" dirty="0"/>
          </a:p>
        </p:txBody>
      </p:sp>
      <p:pic>
        <p:nvPicPr>
          <p:cNvPr id="14338" name="Picture 2" descr="https://upload.wikimedia.org/wikipedia/commons/d/da/Giotto_-_Scrovegni_-_-24-_-_Marriage_at_C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41" y="1275019"/>
            <a:ext cx="52673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NAZARETH 2007</a:t>
            </a:r>
            <a:endParaRPr lang="de-CH" sz="3600" b="1" dirty="0"/>
          </a:p>
        </p:txBody>
      </p:sp>
      <p:pic>
        <p:nvPicPr>
          <p:cNvPr id="17410" name="Picture 2" descr="D:\01 Galilee and the North\Nazareth\Nazareth Church of Annunciation aerial, tbs12134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40768"/>
            <a:ext cx="7560000" cy="50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Jes</a:t>
            </a:r>
            <a:r>
              <a:rPr lang="de-CH" sz="4000" b="1" dirty="0" smtClean="0">
                <a:solidFill>
                  <a:srgbClr val="00729A"/>
                </a:solidFill>
              </a:rPr>
              <a:t> 61,1a: </a:t>
            </a:r>
            <a:r>
              <a:rPr lang="de-CH" sz="4000" b="1" dirty="0" smtClean="0"/>
              <a:t>Der Geist des Herrn, Herrn, ist auf mir; denn der Herr hat mich gesalbt.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Jes</a:t>
            </a:r>
            <a:r>
              <a:rPr lang="de-CH" sz="4000" b="1" dirty="0" smtClean="0">
                <a:solidFill>
                  <a:srgbClr val="00729A"/>
                </a:solidFill>
              </a:rPr>
              <a:t> 61,1b: </a:t>
            </a:r>
            <a:r>
              <a:rPr lang="de-DE" sz="4000" b="1" dirty="0"/>
              <a:t>Er hat mich gesandt, den Elenden frohe Botschaft zu bringen, zu verbinden, die gebrochenen Herzens sind,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31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7,22a: </a:t>
            </a:r>
            <a:r>
              <a:rPr lang="de-CH" sz="4000" b="1" dirty="0" smtClean="0"/>
              <a:t>Jesus antwortete und sprach zu ihnen: Geht hin und verkündet Johannes, was ihr gesehen und gehört habt: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Jes</a:t>
            </a:r>
            <a:r>
              <a:rPr lang="de-CH" sz="4000" b="1" dirty="0" smtClean="0">
                <a:solidFill>
                  <a:srgbClr val="00729A"/>
                </a:solidFill>
              </a:rPr>
              <a:t> 61,1c: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Freilassung </a:t>
            </a:r>
            <a:r>
              <a:rPr lang="de-DE" sz="4000" b="1" dirty="0"/>
              <a:t>auszurufen den Gefangenen und Öffnung des Kerkers den Gebundenen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7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Jes</a:t>
            </a:r>
            <a:r>
              <a:rPr lang="de-CH" sz="4000" b="1" dirty="0" smtClean="0">
                <a:solidFill>
                  <a:srgbClr val="00729A"/>
                </a:solidFill>
              </a:rPr>
              <a:t> 61,2: </a:t>
            </a:r>
            <a:r>
              <a:rPr lang="de-CH" sz="4000" b="1" dirty="0" smtClean="0"/>
              <a:t>… auszurufen das Gnaden-jahr des Herrn.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4,21: </a:t>
            </a:r>
            <a:r>
              <a:rPr lang="de-CH" sz="4000" b="1" dirty="0" smtClean="0"/>
              <a:t>Heute ist diese Schrift vor euren Ohren erfüllt.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8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FISCHERBOOT AUS DEM 1. JAHRHUNDERT</a:t>
            </a:r>
            <a:endParaRPr lang="de-CH" sz="3600" b="1" dirty="0"/>
          </a:p>
        </p:txBody>
      </p:sp>
      <p:pic>
        <p:nvPicPr>
          <p:cNvPr id="18434" name="Picture 2" descr="D:\01 Galilee and the North\Sea of Galilee-Fishing\First century AD Sea of Galilee boat, tb060105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41277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6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BERUFT DIE ZWÖLF APOSTEL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</a:t>
            </a:r>
            <a:r>
              <a:rPr lang="de-CH" b="1" dirty="0" smtClean="0"/>
              <a:t>(zw. 1886 und 1894)</a:t>
            </a:r>
            <a:endParaRPr lang="de-CH" b="1" dirty="0"/>
          </a:p>
        </p:txBody>
      </p:sp>
      <p:pic>
        <p:nvPicPr>
          <p:cNvPr id="9218" name="Picture 2" descr="Brooklyn Museum - Ordaining of the Twelve Apostles (Election des douze apôtres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2031"/>
            <a:ext cx="7560840" cy="49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9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SENDET SEINE JÜNGER AUS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</a:t>
            </a:r>
            <a:r>
              <a:rPr lang="de-CH" b="1" dirty="0" smtClean="0"/>
              <a:t>(zw. 1886 und 1894)</a:t>
            </a:r>
            <a:endParaRPr lang="de-CH" b="1" dirty="0"/>
          </a:p>
        </p:txBody>
      </p:sp>
      <p:pic>
        <p:nvPicPr>
          <p:cNvPr id="10242" name="Picture 2" descr="Brooklyn Museum - He Sent them out Two by Two (Il les envoya deux à deux) - James Tissot - over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8" y="1412776"/>
            <a:ext cx="776583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5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FISCHERBOOT BEI TIBERIAS</a:t>
            </a:r>
            <a:endParaRPr lang="de-CH" sz="3600" b="1" dirty="0"/>
          </a:p>
        </p:txBody>
      </p:sp>
      <p:pic>
        <p:nvPicPr>
          <p:cNvPr id="19458" name="Picture 2" descr="D:\01 Galilee and the North\Sea of Galilee-Fishing\Fishing boat near Tiberias, tb032705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340768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2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HEILT DIE SCHWIEGERMUTTER </a:t>
            </a:r>
            <a:br>
              <a:rPr lang="de-CH" sz="3600" b="1" dirty="0" smtClean="0"/>
            </a:br>
            <a:r>
              <a:rPr lang="de-CH" sz="3600" b="1" dirty="0" smtClean="0"/>
              <a:t>VON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559152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Athos-</a:t>
            </a:r>
            <a:r>
              <a:rPr lang="de-CH" b="1" dirty="0" err="1" smtClean="0"/>
              <a:t>Evangeliar</a:t>
            </a:r>
            <a:r>
              <a:rPr lang="de-CH" b="1" dirty="0" smtClean="0"/>
              <a:t> (13. Jh.)</a:t>
            </a:r>
            <a:endParaRPr lang="de-CH" b="1" dirty="0"/>
          </a:p>
        </p:txBody>
      </p:sp>
      <p:pic>
        <p:nvPicPr>
          <p:cNvPr id="20482" name="Picture 2" descr="https://upload.wikimedia.org/wikipedia/commons/e/e4/Athos-Evangeliar_Heilung_der_Schwiegermu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/>
        </p:blipFill>
        <p:spPr bwMode="auto">
          <a:xfrm>
            <a:off x="2105726" y="2204864"/>
            <a:ext cx="5004556" cy="33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Wunder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a. Jesu Macht über Krankheiten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b. Jesu Macht über die Natur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c. Jesu Macht über die Dämonen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Jesu Macht über den Tod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2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356539" y="332657"/>
            <a:ext cx="4459988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HEILT DEN GELÄHMTEN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211960" y="6228020"/>
            <a:ext cx="395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Radierung von Bernhard Rode (1780)</a:t>
            </a:r>
            <a:endParaRPr lang="de-CH" b="1" dirty="0"/>
          </a:p>
        </p:txBody>
      </p:sp>
      <p:pic>
        <p:nvPicPr>
          <p:cNvPr id="27650" name="Picture 2" descr="https://upload.wikimedia.org/wikipedia/commons/thumb/b/b0/Christus_heilet_einen_Gichtbr%C3%BCchigen.jpg/320px-Christus_heilet_einen_Gichtbr%C3%BCchi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478"/>
            <a:ext cx="3600400" cy="60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7,22b: </a:t>
            </a:r>
            <a:r>
              <a:rPr lang="de-CH" sz="4000" b="1" dirty="0" smtClean="0"/>
              <a:t>Blinde sehen wieder, Lahme gehen, Aussätzige werden gereinigt, Taube hören, Tote werden auferweckt, Armen wird die gute Botschaft verkündigt.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4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Mk</a:t>
            </a:r>
            <a:r>
              <a:rPr lang="de-CH" sz="4000" b="1" dirty="0" smtClean="0">
                <a:solidFill>
                  <a:srgbClr val="00729A"/>
                </a:solidFill>
              </a:rPr>
              <a:t> 2,5: </a:t>
            </a:r>
            <a:r>
              <a:rPr lang="de-CH" sz="4000" b="1" dirty="0" smtClean="0"/>
              <a:t>Kind, deine Sünden sind dir vergeben.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6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HEILUNG EINES WASSERSÜCHTIGEN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Rembrandt (1649)</a:t>
            </a:r>
            <a:endParaRPr lang="de-CH" b="1" dirty="0"/>
          </a:p>
        </p:txBody>
      </p:sp>
      <p:pic>
        <p:nvPicPr>
          <p:cNvPr id="29698" name="Picture 2" descr="https://upload.wikimedia.org/wikipedia/commons/2/20/RembrandtH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1340768"/>
            <a:ext cx="6667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Wunder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Jesu Macht über Krankheiten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b. Jesu Macht über die Natur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c. Jesu Macht über die Dämonen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Jesu Macht über den Tod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5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Mk</a:t>
            </a:r>
            <a:r>
              <a:rPr lang="de-CH" sz="4000" b="1" dirty="0" smtClean="0">
                <a:solidFill>
                  <a:srgbClr val="00729A"/>
                </a:solidFill>
              </a:rPr>
              <a:t> 4,41: </a:t>
            </a:r>
            <a:r>
              <a:rPr lang="de-CH" sz="4000" b="1" dirty="0" smtClean="0"/>
              <a:t>Wer ist denn dieser, dass auch der Wind und der See ihm gehorchen?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8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332657"/>
            <a:ext cx="3379868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IM STURM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6588" y="6156012"/>
            <a:ext cx="366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(1633)</a:t>
            </a:r>
            <a:endParaRPr lang="de-CH" b="1" dirty="0"/>
          </a:p>
        </p:txBody>
      </p:sp>
      <p:pic>
        <p:nvPicPr>
          <p:cNvPr id="32770" name="Picture 2" descr="Berühmter Kunstraube: Rembrandt van Rijns Gemälde &quot;Christus im Sturm auf dem See Genezareth&quot; (163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4" y="404664"/>
            <a:ext cx="4790450" cy="60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3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SCHLÄFT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</a:t>
            </a:r>
            <a:r>
              <a:rPr lang="de-CH" b="1" dirty="0" smtClean="0"/>
              <a:t>(zw. 1886 und 1894)</a:t>
            </a:r>
            <a:endParaRPr lang="de-CH" b="1" dirty="0"/>
          </a:p>
        </p:txBody>
      </p:sp>
      <p:pic>
        <p:nvPicPr>
          <p:cNvPr id="6146" name="Picture 2" descr="Brooklyn Museum - Jesus Sleeping During the Tempest (Jésus dormant pendant la tempête) - James Tissot - over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9" y="1196752"/>
            <a:ext cx="69151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Mk</a:t>
            </a:r>
            <a:r>
              <a:rPr lang="de-CH" sz="4000" b="1" dirty="0" smtClean="0">
                <a:solidFill>
                  <a:srgbClr val="00729A"/>
                </a:solidFill>
              </a:rPr>
              <a:t> 4,39: </a:t>
            </a:r>
            <a:r>
              <a:rPr lang="de-CH" sz="4000" b="1" dirty="0" smtClean="0"/>
              <a:t>Schweig, verstumme! Und der Wind legte sich und es entstand eine grosse Stille.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0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92080" y="332657"/>
            <a:ext cx="3523884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GEHT AUF DEM WASSER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6165304"/>
            <a:ext cx="366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Ivan </a:t>
            </a:r>
            <a:r>
              <a:rPr lang="de-CH" b="1" dirty="0" err="1" smtClean="0"/>
              <a:t>Aivazovsky</a:t>
            </a:r>
            <a:r>
              <a:rPr lang="de-CH" b="1" dirty="0" smtClean="0"/>
              <a:t> (1843)</a:t>
            </a:r>
            <a:endParaRPr lang="de-CH" b="1" dirty="0"/>
          </a:p>
        </p:txBody>
      </p:sp>
      <p:pic>
        <p:nvPicPr>
          <p:cNvPr id="26626" name="Picture 2" descr="https://upload.wikimedia.org/wikipedia/commons/thumb/5/52/Po_vodam.jpg/800px-Po_vo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4" y="364960"/>
            <a:ext cx="4651004" cy="60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9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GROSSE FISCHFANG</a:t>
            </a:r>
            <a:endParaRPr lang="de-CH" sz="3600" b="1" dirty="0"/>
          </a:p>
        </p:txBody>
      </p:sp>
      <p:pic>
        <p:nvPicPr>
          <p:cNvPr id="11266" name="Picture 2" descr="https://upload.wikimedia.org/wikipedia/commons/b/bb/Petri_Fischzug_Raff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70" y="1268760"/>
            <a:ext cx="64398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3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Wunder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Jesu Macht über Krankheiten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b. Jesu Macht über die Natur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00729A"/>
                </a:solidFill>
              </a:rPr>
              <a:t/>
            </a:r>
            <a:br>
              <a:rPr lang="de-CH" sz="1800" b="1" dirty="0" smtClean="0">
                <a:solidFill>
                  <a:srgbClr val="00729A"/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c. Jesu Macht über die Dämonen</a:t>
            </a:r>
            <a:br>
              <a:rPr lang="de-CH" sz="3600" b="1" dirty="0" smtClean="0">
                <a:solidFill>
                  <a:srgbClr val="00729A"/>
                </a:solidFill>
              </a:rPr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Jesu Macht über den Tod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7,23: </a:t>
            </a:r>
            <a:r>
              <a:rPr lang="de-CH" sz="4000" b="1" dirty="0" smtClean="0"/>
              <a:t>Und glückselig ist, wer sich nicht an mir ärgert.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KÜSTE BEI GADARA</a:t>
            </a:r>
            <a:endParaRPr lang="de-CH" sz="3600" b="1" dirty="0"/>
          </a:p>
        </p:txBody>
      </p:sp>
      <p:pic>
        <p:nvPicPr>
          <p:cNvPr id="34818" name="Picture 2" descr="D:\01 Galilee and the North\Sea of Galilee-East Side\Sea of Galilee area of Gadara harbor, tb011312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66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2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Mk</a:t>
            </a:r>
            <a:r>
              <a:rPr lang="de-CH" sz="4000" b="1" dirty="0" smtClean="0">
                <a:solidFill>
                  <a:srgbClr val="00729A"/>
                </a:solidFill>
              </a:rPr>
              <a:t> 5,7: </a:t>
            </a:r>
            <a:r>
              <a:rPr lang="de-CH" sz="4000" b="1" dirty="0" smtClean="0"/>
              <a:t>Was habe ich mit dir zu schaffen, Jesus, Sohn Gottes, des Höchsten? Ich beschwöre dich bei Gott, quäle mich nicht!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3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Mk</a:t>
            </a:r>
            <a:r>
              <a:rPr lang="de-CH" sz="4000" b="1" dirty="0" smtClean="0">
                <a:solidFill>
                  <a:srgbClr val="00729A"/>
                </a:solidFill>
              </a:rPr>
              <a:t> 5,8: </a:t>
            </a:r>
            <a:r>
              <a:rPr lang="de-CH" sz="4000" b="1" dirty="0" smtClean="0"/>
              <a:t>Fahre aus, du unreiner Geist, aus dem Menschen!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Wunder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Jesu Macht über Krankheiten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b. Jesu Macht über die Natur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rgbClr val="00729A"/>
                </a:solidFill>
              </a:rPr>
              <a:t/>
            </a:r>
            <a:br>
              <a:rPr lang="de-CH" sz="1800" b="1" dirty="0" smtClean="0">
                <a:solidFill>
                  <a:srgbClr val="00729A"/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</a:t>
            </a:r>
            <a:r>
              <a:rPr lang="de-CH" sz="3600" b="1" dirty="0" smtClean="0"/>
              <a:t>c. Jesu Macht über die Dämonen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00729A"/>
                </a:solidFill>
              </a:rPr>
              <a:t>d. Jesu Macht über den Tod</a:t>
            </a:r>
            <a:endParaRPr lang="de-CH" sz="3600" b="1" dirty="0">
              <a:solidFill>
                <a:srgbClr val="00729A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3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AUFERWECKUNG BEI NAIN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(1836-1902)</a:t>
            </a:r>
            <a:endParaRPr lang="de-CH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6349"/>
            <a:ext cx="6840760" cy="483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4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7,14: </a:t>
            </a:r>
            <a:r>
              <a:rPr lang="de-CH" sz="4000" b="1" dirty="0" smtClean="0"/>
              <a:t>Jüngling, ich sage dir, steh auf.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9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13,54: </a:t>
            </a:r>
            <a:r>
              <a:rPr lang="de-CH" sz="4000" b="1" dirty="0" smtClean="0"/>
              <a:t>Woher hat er diese Weisheit und die Wunderwerke?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HEILT EINEN TAUBSTUMMEN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Bartholomeus </a:t>
            </a:r>
            <a:r>
              <a:rPr lang="de-CH" b="1" dirty="0" err="1" smtClean="0"/>
              <a:t>Breenbergh</a:t>
            </a:r>
            <a:r>
              <a:rPr lang="de-CH" b="1" dirty="0" smtClean="0"/>
              <a:t> (1635)</a:t>
            </a:r>
            <a:endParaRPr lang="de-CH" b="1" dirty="0"/>
          </a:p>
        </p:txBody>
      </p:sp>
      <p:pic>
        <p:nvPicPr>
          <p:cNvPr id="36866" name="Picture 2" descr="https://upload.wikimedia.org/wikipedia/commons/2/28/Bartholomeus_Breenbergh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54" y="1230903"/>
            <a:ext cx="6667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4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Joh</a:t>
            </a:r>
            <a:r>
              <a:rPr lang="de-CH" sz="4000" b="1" dirty="0" smtClean="0">
                <a:solidFill>
                  <a:srgbClr val="00729A"/>
                </a:solidFill>
              </a:rPr>
              <a:t> 20,30: </a:t>
            </a:r>
            <a:r>
              <a:rPr lang="de-CH" sz="4000" b="1" dirty="0"/>
              <a:t>Auch viele andere Zeichen hat nun zwar Jesus vor den Jüngern getan, die nicht in diesem Buch geschrieben sind.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4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Joh</a:t>
            </a:r>
            <a:r>
              <a:rPr lang="de-CH" sz="4000" b="1" dirty="0" smtClean="0">
                <a:solidFill>
                  <a:srgbClr val="00729A"/>
                </a:solidFill>
              </a:rPr>
              <a:t> 20,31: </a:t>
            </a:r>
            <a:r>
              <a:rPr lang="de-CH" sz="4000" b="1" dirty="0"/>
              <a:t>Diese aber sind </a:t>
            </a:r>
            <a:r>
              <a:rPr lang="de-CH" sz="4000" b="1" dirty="0" err="1" smtClean="0"/>
              <a:t>ge</a:t>
            </a:r>
            <a:r>
              <a:rPr lang="de-CH" sz="4000" b="1" dirty="0" smtClean="0"/>
              <a:t>-schrieben</a:t>
            </a:r>
            <a:r>
              <a:rPr lang="de-CH" sz="4000" b="1" dirty="0"/>
              <a:t>, damit ihr glaubt, dass Jesus der Christus ist, der Sohn Gottes, und damit ihr durch den Glauben Leben habt in seinem Namen.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Jesus Christus – sein Wirken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00729A"/>
                </a:solidFill>
              </a:rPr>
              <a:t>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Taten Jesu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Lehre Jesu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UNTERWEGS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</a:t>
            </a:r>
            <a:r>
              <a:rPr lang="de-CH" b="1" dirty="0" smtClean="0"/>
              <a:t>(zw. 1886 und 1894)</a:t>
            </a:r>
            <a:endParaRPr lang="de-CH" b="1" dirty="0"/>
          </a:p>
        </p:txBody>
      </p:sp>
      <p:pic>
        <p:nvPicPr>
          <p:cNvPr id="7170" name="Picture 2" descr="Brooklyn Museum - Jesus Traveling (Jésus en voyage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4" y="1340766"/>
            <a:ext cx="7884876" cy="47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5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754141" y="615007"/>
            <a:ext cx="1080120" cy="10801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0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483768" y="743001"/>
            <a:ext cx="2592288" cy="26699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RUINEN VON CAESAREA PHILIPPI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Mboesch</a:t>
            </a:r>
            <a:r>
              <a:rPr lang="de-CH" b="1" dirty="0" smtClean="0"/>
              <a:t> (CC-BY-SA 4.0)</a:t>
            </a:r>
            <a:endParaRPr lang="de-CH" b="1" dirty="0"/>
          </a:p>
        </p:txBody>
      </p:sp>
      <p:pic>
        <p:nvPicPr>
          <p:cNvPr id="44034" name="Picture 2" descr="https://upload.wikimedia.org/wikipedia/commons/thumb/b/bf/Caesarea-phil-palast-des-agrippa.JPG/800px-Caesarea-phil-palast-des-agrip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9" y="1409523"/>
            <a:ext cx="7122607" cy="47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0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16,15: </a:t>
            </a:r>
            <a:r>
              <a:rPr lang="de-CH" sz="4000" b="1" dirty="0"/>
              <a:t>Ihr aber, was sagt ihr, wer ich bin?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8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16,16: </a:t>
            </a:r>
            <a:r>
              <a:rPr lang="de-CH" sz="4000" b="1" dirty="0"/>
              <a:t>Simon Petrus aber </a:t>
            </a:r>
            <a:r>
              <a:rPr lang="de-CH" sz="4000" b="1" dirty="0" err="1" smtClean="0"/>
              <a:t>ant</a:t>
            </a:r>
            <a:r>
              <a:rPr lang="de-CH" sz="4000" b="1" dirty="0" smtClean="0"/>
              <a:t>-wortete </a:t>
            </a:r>
            <a:r>
              <a:rPr lang="de-CH" sz="4000" b="1" dirty="0"/>
              <a:t>und sprach: Du bist Christus, der Sohn des lebendigen Gottes.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5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VERKLÄRUNG JESU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Alexander Ivanov (1824)</a:t>
            </a:r>
            <a:endParaRPr lang="de-CH" b="1" dirty="0"/>
          </a:p>
        </p:txBody>
      </p:sp>
      <p:pic>
        <p:nvPicPr>
          <p:cNvPr id="51202" name="Picture 2" descr="https://upload.wikimedia.org/wikipedia/commons/thumb/0/0b/Alexandr_Ivanov_015.jpg/800px-Alexandr_Ivanov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4" y="1260676"/>
            <a:ext cx="73914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8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332656"/>
            <a:ext cx="3163844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ISRAEL IM ERSTEN JAHRHUNDERT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5" y="6300028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Thomas Ihle, GNU 1.2 </a:t>
            </a:r>
            <a:r>
              <a:rPr lang="de-CH" b="1" dirty="0" err="1" smtClean="0"/>
              <a:t>or</a:t>
            </a:r>
            <a:r>
              <a:rPr lang="de-CH" b="1" dirty="0" smtClean="0"/>
              <a:t> </a:t>
            </a:r>
            <a:r>
              <a:rPr lang="de-CH" b="1" dirty="0" err="1" smtClean="0"/>
              <a:t>later</a:t>
            </a:r>
            <a:endParaRPr lang="de-CH" b="1" dirty="0"/>
          </a:p>
        </p:txBody>
      </p:sp>
      <p:pic>
        <p:nvPicPr>
          <p:cNvPr id="12290" name="Picture 2" descr="File:Palästina-Her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332656"/>
            <a:ext cx="507682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304661" y="2924944"/>
            <a:ext cx="1296144" cy="26699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3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BETHANIEN (2006)</a:t>
            </a:r>
            <a:endParaRPr lang="de-CH" sz="3600" b="1" dirty="0"/>
          </a:p>
        </p:txBody>
      </p:sp>
      <p:pic>
        <p:nvPicPr>
          <p:cNvPr id="54274" name="Picture 2" descr="D:\03 Jerusalem\Mount of Olives\Bethany from above, tb051106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7704856" cy="51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9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Jesus Christus – sein Wirken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</a:t>
            </a:r>
            <a:r>
              <a:rPr lang="de-CH" sz="3600" b="1" dirty="0" smtClean="0"/>
              <a:t>1. Die Taten Jesu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</a:t>
            </a:r>
            <a:r>
              <a:rPr lang="de-CH" sz="3600" b="1" dirty="0">
                <a:solidFill>
                  <a:srgbClr val="00729A"/>
                </a:solidFill>
              </a:rPr>
              <a:t>2</a:t>
            </a:r>
            <a:r>
              <a:rPr lang="de-CH" sz="3600" b="1" dirty="0" smtClean="0">
                <a:solidFill>
                  <a:srgbClr val="00729A"/>
                </a:solidFill>
              </a:rPr>
              <a:t>. Die Lehre Jesu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04665"/>
            <a:ext cx="3595892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JOHANNES PREDIGT</a:t>
            </a:r>
            <a:endParaRPr lang="de-CH" sz="3600" b="1" dirty="0"/>
          </a:p>
        </p:txBody>
      </p:sp>
      <p:pic>
        <p:nvPicPr>
          <p:cNvPr id="5122" name="Picture 2" descr="https://upload.wikimedia.org/wikipedia/commons/thumb/8/89/Mattia_Preti_-_San_Giovanni_Battista_Predicazione.jpg/800px-Mattia_Preti_-_San_Giovanni_Battista_Predicazi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4866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84373" y="6237312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Mattia</a:t>
            </a:r>
            <a:r>
              <a:rPr lang="de-CH" b="1" dirty="0" smtClean="0"/>
              <a:t> </a:t>
            </a:r>
            <a:r>
              <a:rPr lang="de-CH" b="1" dirty="0" err="1" smtClean="0"/>
              <a:t>Preti</a:t>
            </a:r>
            <a:r>
              <a:rPr lang="de-CH" b="1" dirty="0" smtClean="0"/>
              <a:t> (um 1665)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3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Lehre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a. Seine Zuhörer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</a:t>
            </a:r>
            <a:r>
              <a:rPr lang="de-CH" sz="3600" b="1" dirty="0" smtClean="0"/>
              <a:t>b. Seine Vollmacht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/>
              <a:t>   c. Seine Worte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ZWÖLF APOSTEL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Russland, 14. Jahrhundert</a:t>
            </a:r>
            <a:endParaRPr lang="de-CH" b="1" dirty="0"/>
          </a:p>
        </p:txBody>
      </p:sp>
      <p:pic>
        <p:nvPicPr>
          <p:cNvPr id="57346" name="Picture 2" descr="File:Synaxis of the Twelve Apostles by Constantinople master (early 14th c., Pushkin museu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196752"/>
            <a:ext cx="4320480" cy="50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9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RÖMISCHES MÄDCHEN MIT WACHSTAFEL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Römische Wandmalerei aus </a:t>
            </a:r>
            <a:r>
              <a:rPr lang="de-CH" b="1" dirty="0" err="1" smtClean="0"/>
              <a:t>Pompeii</a:t>
            </a:r>
            <a:endParaRPr lang="de-CH" b="1" dirty="0"/>
          </a:p>
        </p:txBody>
      </p:sp>
      <p:pic>
        <p:nvPicPr>
          <p:cNvPr id="55298" name="Picture 2" descr="File:Herkulaneischer Meister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1" y="1298490"/>
            <a:ext cx="4836046" cy="47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BERGPREDIGT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Carl Heinrich Bloch (um 1890)</a:t>
            </a:r>
            <a:endParaRPr lang="de-CH" b="1" dirty="0"/>
          </a:p>
        </p:txBody>
      </p:sp>
      <p:pic>
        <p:nvPicPr>
          <p:cNvPr id="59394" name="Picture 2" descr="https://upload.wikimedia.org/wikipedia/commons/thumb/9/96/Bloch-SermonOnTheMount.jpg/800px-Bloch-SermonOnTheM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73" y="1212303"/>
            <a:ext cx="44100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9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 smtClean="0"/>
              <a:t>DAS GLEICHNIS VOM VERBORGENEN SCHATZ</a:t>
            </a:r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Rembrandt, (um 1830)</a:t>
            </a:r>
            <a:endParaRPr lang="de-CH" b="1" dirty="0"/>
          </a:p>
        </p:txBody>
      </p:sp>
      <p:pic>
        <p:nvPicPr>
          <p:cNvPr id="60418" name="Picture 2" descr="https://upload.wikimedia.org/wikipedia/commons/thumb/a/a9/Parable_of_the_hidden_treasure_Rembrandt_-_Gerard_Dou.jpg/800px-Parable_of_the_hidden_treasure_Rembrandt_-_Gerard_D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52" y="1212303"/>
            <a:ext cx="64008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5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DIE PHARISÄER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62466" name="Picture 2" descr="File:Brooklyn Museum - The Pharisees and the Saduccees Come to Tempt Jesus (Les pharisiens et les saducéens viennent pour tenter Jésus) - James Tissot - over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4" y="1203527"/>
            <a:ext cx="7315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8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4665"/>
            <a:ext cx="3451875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VER-SCHWÖRUNG DER JUDEN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5879013"/>
            <a:ext cx="345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br>
              <a:rPr lang="de-CH" b="1" dirty="0" smtClean="0"/>
            </a:br>
            <a:r>
              <a:rPr lang="de-CH" b="1" dirty="0" smtClean="0"/>
              <a:t>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4098" name="Picture 2" descr="Brooklyn Museum - Conspiracy of the Jews (Conspiration des juifs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4656215" cy="60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WEHE EUCH …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63490" name="Picture 2" descr="https://upload.wikimedia.org/wikipedia/commons/c/c1/Brooklyn_Museum_-_Woe_unto_You%2C_Scribes_and_Pharisees_%28Malheur_%C3%A0_vous%2C_scribes_et_pharisiens%29_-_James_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268760"/>
            <a:ext cx="7488832" cy="485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1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Lehre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Seine Zuhörer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b. Seine Vollmacht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/>
              <a:t>   c. Seine Worte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2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7,28: </a:t>
            </a:r>
            <a:r>
              <a:rPr lang="de-CH" sz="4000" b="1" dirty="0"/>
              <a:t>Und es geschah, als Jesus diese Worte vollendet hatte, da erstaunten die Volksmengen sehr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über </a:t>
            </a:r>
            <a:r>
              <a:rPr lang="de-CH" sz="4000" b="1" dirty="0"/>
              <a:t>seine </a:t>
            </a:r>
            <a:r>
              <a:rPr lang="de-CH" sz="4000" b="1" dirty="0" smtClean="0"/>
              <a:t>Lehre</a:t>
            </a:r>
            <a:r>
              <a:rPr lang="de-CH" sz="4000" b="1" dirty="0"/>
              <a:t>.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5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7,20: </a:t>
            </a:r>
            <a:r>
              <a:rPr lang="de-CH" sz="4000" b="1" dirty="0" smtClean="0"/>
              <a:t>Bist du der Kommende, oder sollen wir auf einen anderen warten?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7,29: </a:t>
            </a:r>
            <a:r>
              <a:rPr lang="de-CH" sz="4000" b="1" dirty="0"/>
              <a:t>D</a:t>
            </a:r>
            <a:r>
              <a:rPr lang="de-CH" sz="4000" b="1" dirty="0" smtClean="0"/>
              <a:t>enn </a:t>
            </a:r>
            <a:r>
              <a:rPr lang="de-CH" sz="4000" b="1" dirty="0"/>
              <a:t>er lehrte sie wie einer, der Vollmacht hat, und nicht wie ihre Schriftgelehrten.</a:t>
            </a:r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LEHRT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1026" name="Picture 2" descr="Brooklyn Museum - He Who is of God Hears the Word of God (Celui de Dieu entend la parole de Dieu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1" y="1196752"/>
            <a:ext cx="67532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7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Lehre Jesu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Seine Zuhörer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b. Seine Vollmacht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c. Seine Worte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7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4,17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/>
              <a:t>Von da an begann Jesus zu predigen und zu sagen: Tut Busse, denn das Reich der Himmel ist nahe gekommen.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0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LEHRT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2050" name="Picture 2" descr="Brooklyn Museum - Jerusalem Jerusalem (Jérusalem Jérusalem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91" y="1196752"/>
            <a:ext cx="60674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04665"/>
            <a:ext cx="3307859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BREITE UND DER SCHMALE WEG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228020"/>
            <a:ext cx="33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Paul Beckmann (1866)</a:t>
            </a:r>
            <a:endParaRPr lang="de-CH" b="1" dirty="0"/>
          </a:p>
        </p:txBody>
      </p:sp>
      <p:pic>
        <p:nvPicPr>
          <p:cNvPr id="3074" name="Picture 2" descr="File:Der breite und der schmale W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630"/>
            <a:ext cx="4875388" cy="6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6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7,13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/>
              <a:t>Geht hinein durch die enge Pforte! Denn weit ist die Pforte und breit der Weg, der zum Verderben führt, und viele sind, die auf ihm hineingehen.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1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Mt</a:t>
            </a:r>
            <a:r>
              <a:rPr lang="de-CH" sz="4000" b="1" dirty="0" smtClean="0">
                <a:solidFill>
                  <a:srgbClr val="00729A"/>
                </a:solidFill>
              </a:rPr>
              <a:t> 7,14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/>
              <a:t>Denn eng ist die Pforte und schmal der Weg, der zum Leben führt, und wenige sind, die ihn finden</a:t>
            </a:r>
            <a:r>
              <a:rPr lang="de-CH" sz="4000" i="1" dirty="0"/>
              <a:t>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Joh</a:t>
            </a:r>
            <a:r>
              <a:rPr lang="de-CH" sz="4000" b="1" dirty="0" smtClean="0">
                <a:solidFill>
                  <a:srgbClr val="00729A"/>
                </a:solidFill>
              </a:rPr>
              <a:t> 14,6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/>
              <a:t>Ich bin der Weg und die Wahrheit und das Leben. Niemand kommt zum Vater als nur durch mich.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3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NIKODEMUS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Henry </a:t>
            </a:r>
            <a:r>
              <a:rPr lang="de-CH" b="1" dirty="0" err="1" smtClean="0"/>
              <a:t>Ossawa</a:t>
            </a:r>
            <a:r>
              <a:rPr lang="de-CH" b="1" dirty="0" smtClean="0"/>
              <a:t> Tanner (1899)</a:t>
            </a:r>
            <a:endParaRPr lang="de-CH" b="1" dirty="0"/>
          </a:p>
        </p:txBody>
      </p:sp>
      <p:pic>
        <p:nvPicPr>
          <p:cNvPr id="61442" name="Picture 2" descr="https://upload.wikimedia.org/wikipedia/commons/2/25/Henry_Ossawa_Tanner_-_Jesus_and_nicode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62" y="1279814"/>
            <a:ext cx="5880284" cy="50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ENTHAUPTUNG JOHANNES DES </a:t>
            </a:r>
            <a:r>
              <a:rPr lang="de-CH" sz="3600" b="1" dirty="0" smtClean="0"/>
              <a:t>TÄUFERS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Michelangelo Caravaggio (um 1608)</a:t>
            </a:r>
            <a:endParaRPr lang="de-CH" b="1" dirty="0"/>
          </a:p>
        </p:txBody>
      </p:sp>
      <p:pic>
        <p:nvPicPr>
          <p:cNvPr id="2" name="Picture 2" descr="https://upload.wikimedia.org/wikipedia/commons/thumb/4/42/Michelangelo_Caravaggio_021.jpg/800px-Michelangelo_Caravaggio_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2" y="1294263"/>
            <a:ext cx="7171184" cy="48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Joh</a:t>
            </a:r>
            <a:r>
              <a:rPr lang="de-CH" sz="4000" b="1" dirty="0" smtClean="0">
                <a:solidFill>
                  <a:srgbClr val="00729A"/>
                </a:solidFill>
              </a:rPr>
              <a:t> 3,16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/>
              <a:t>Denn also hat Gott die Welt geliebt, dass er seinen eingeborenen Sohn gab, damit jeder, der an ihn glaubt, nicht verloren geht, sondern ewiges Leben hat.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SEINE JÜNGER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136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5122" name="Picture 2" descr="Brooklyn Museum - Jesus Discourses with His Disciples (Jésus s'entretient avec ses disciples) - James 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3" y="1433694"/>
            <a:ext cx="8016282" cy="46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6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18,13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 smtClean="0"/>
              <a:t>Gott, sei mir, dem Sünder, gnädig!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Joh</a:t>
            </a:r>
            <a:r>
              <a:rPr lang="de-CH" sz="4000" b="1" dirty="0" smtClean="0">
                <a:solidFill>
                  <a:srgbClr val="00729A"/>
                </a:solidFill>
              </a:rPr>
              <a:t> 18,36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 smtClean="0"/>
              <a:t>Mein Reich ist nicht von dieser Welt.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5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17,21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 smtClean="0"/>
              <a:t>Denn siehe, das Reich Gottes ist mitten unter euch.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«MAN OF SORROWS» (JES 53,3)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William Dyce (um 1860)</a:t>
            </a:r>
            <a:endParaRPr lang="de-CH" b="1" dirty="0"/>
          </a:p>
        </p:txBody>
      </p:sp>
      <p:pic>
        <p:nvPicPr>
          <p:cNvPr id="12290" name="Picture 2" descr="Man of Sorrows, by William Dy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9" y="1196752"/>
            <a:ext cx="7334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5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BERGPREDIGT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Darstellung aus der Matthäus-Kirche in Kopenhagen</a:t>
            </a:r>
            <a:endParaRPr lang="de-CH" b="1" dirty="0"/>
          </a:p>
        </p:txBody>
      </p:sp>
      <p:pic>
        <p:nvPicPr>
          <p:cNvPr id="13314" name="Picture 2" descr="https://upload.wikimedia.org/wikipedia/commons/thumb/1/11/Sankt_Matthaeus_Kirke_Copenhagen_altarpiece_detail1.jpg/800px-Sankt_Matthaeus_Kirke_Copenhagen_altarpiece_det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9" y="1196752"/>
            <a:ext cx="74104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2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AUF DEM WEG NACH JERUSALEM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</a:t>
            </a:r>
            <a:r>
              <a:rPr lang="de-CH" b="1" dirty="0" smtClean="0"/>
              <a:t>(zw. 1886 und 1894)</a:t>
            </a:r>
            <a:endParaRPr lang="de-CH" b="1" dirty="0"/>
          </a:p>
        </p:txBody>
      </p:sp>
      <p:pic>
        <p:nvPicPr>
          <p:cNvPr id="11266" name="Picture 2" descr="Brooklyn Museum - He Went Through the Villages on the Way to Jerusalem (Il allait par les villages en route pour Jérusalem) - James Tissot - over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4" y="1427290"/>
            <a:ext cx="78493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8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Jesus Christus – sein Wirken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</a:t>
            </a:r>
            <a:r>
              <a:rPr lang="de-CH" sz="3600" b="1" dirty="0" smtClean="0"/>
              <a:t>1. Die Taten Jesu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Lehre Jesu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00729A"/>
                </a:solidFill>
              </a:rPr>
              <a:t>   Schlusswort</a:t>
            </a:r>
            <a:endParaRPr lang="de-CH" sz="3600" b="1" dirty="0">
              <a:solidFill>
                <a:srgbClr val="00729A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500" b="1" dirty="0" smtClean="0"/>
              <a:t>SONNENUNTERGANG AM SEE GENEZARETH</a:t>
            </a:r>
            <a:endParaRPr lang="de-CH" sz="3500" b="1" dirty="0"/>
          </a:p>
        </p:txBody>
      </p:sp>
      <p:pic>
        <p:nvPicPr>
          <p:cNvPr id="7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 b="202"/>
          <a:stretch/>
        </p:blipFill>
        <p:spPr bwMode="auto">
          <a:xfrm>
            <a:off x="698515" y="1340768"/>
            <a:ext cx="7818978" cy="50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Jesus Christus – sein Wirken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>
                <a:solidFill>
                  <a:srgbClr val="00729A"/>
                </a:solidFill>
              </a:rPr>
              <a:t>   1. Die Taten Jesu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Lehre Jesu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00729A"/>
                </a:solidFill>
              </a:rPr>
              <a:t>Lk</a:t>
            </a:r>
            <a:r>
              <a:rPr lang="de-CH" sz="4000" b="1" dirty="0" smtClean="0">
                <a:solidFill>
                  <a:srgbClr val="00729A"/>
                </a:solidFill>
              </a:rPr>
              <a:t> 7,23b</a:t>
            </a:r>
            <a:r>
              <a:rPr lang="de-CH" sz="4000" b="1" dirty="0" smtClean="0">
                <a:solidFill>
                  <a:srgbClr val="00729A"/>
                </a:solidFill>
              </a:rPr>
              <a:t>: </a:t>
            </a:r>
            <a:r>
              <a:rPr lang="de-CH" sz="4000" b="1" dirty="0" smtClean="0"/>
              <a:t>Glückselig ist, wer sich nicht an mir ärgert.</a:t>
            </a:r>
            <a:endParaRPr lang="de-CH" sz="4000" b="1" dirty="0"/>
          </a:p>
        </p:txBody>
      </p:sp>
      <p:pic>
        <p:nvPicPr>
          <p:cNvPr id="1026" name="Picture 2" descr="D:\01 Galilee and the North\Sea of Galilee-Scenes and Sunsets\Sea of Galilee sunset, tb1031062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 b="25665"/>
          <a:stretch/>
        </p:blipFill>
        <p:spPr bwMode="auto">
          <a:xfrm>
            <a:off x="504456" y="3868407"/>
            <a:ext cx="8172000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1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Jesus Christus – </a:t>
            </a:r>
            <a:r>
              <a:rPr lang="de-CH" sz="4400" b="1" dirty="0" smtClean="0"/>
              <a:t>sein Wirken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00729A"/>
                </a:solidFill>
              </a:rPr>
              <a:t>(Bibelkurs, Teil </a:t>
            </a:r>
            <a:r>
              <a:rPr lang="de-CH" sz="3600" b="1" dirty="0" smtClean="0">
                <a:solidFill>
                  <a:srgbClr val="00729A"/>
                </a:solidFill>
              </a:rPr>
              <a:t>17/24</a:t>
            </a:r>
            <a:r>
              <a:rPr lang="de-CH" sz="3600" b="1" dirty="0" smtClean="0">
                <a:solidFill>
                  <a:srgbClr val="00729A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3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Bildschirmpräsentation (4:3)</PresentationFormat>
  <Paragraphs>132</Paragraphs>
  <Slides>91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91</vt:i4>
      </vt:variant>
    </vt:vector>
  </HeadingPairs>
  <TitlesOfParts>
    <vt:vector size="9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Jesus Christus – sein Wirken     Einleitung     1. Die Taten Jesu     2. Die Lehre Jesu     Schlusswort</vt:lpstr>
      <vt:lpstr>PowerPoint-Präsentation</vt:lpstr>
      <vt:lpstr>PowerPoint-Präsentation</vt:lpstr>
      <vt:lpstr>PowerPoint-Präsentation</vt:lpstr>
      <vt:lpstr>Jesus Christus – sein Wirken     Einleitung     1. Die Taten Jesu     2. Die Lehre Jesu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Wunder Jesu     a. Jesu Macht über Krankheiten     b. Jesu Macht über die Natur     c. Jesu Macht über die Dämonen     d. Jesu Macht über den Tod</vt:lpstr>
      <vt:lpstr>PowerPoint-Präsentation</vt:lpstr>
      <vt:lpstr>PowerPoint-Präsentation</vt:lpstr>
      <vt:lpstr>PowerPoint-Präsentation</vt:lpstr>
      <vt:lpstr>Die Wunder Jesu     a. Jesu Macht über Krankheiten     b. Jesu Macht über die Natur     c. Jesu Macht über die Dämonen     d. Jesu Macht über den Tod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Wunder Jesu     a. Jesu Macht über Krankheiten     b. Jesu Macht über die Natur     c. Jesu Macht über die Dämonen     d. Jesu Macht über den Tod</vt:lpstr>
      <vt:lpstr>PowerPoint-Präsentation</vt:lpstr>
      <vt:lpstr>PowerPoint-Präsentation</vt:lpstr>
      <vt:lpstr>PowerPoint-Präsentation</vt:lpstr>
      <vt:lpstr>Die Wunder Jesu     a. Jesu Macht über Krankheiten     b. Jesu Macht über die Natur     c. Jesu Macht über die Dämonen     d. Jesu Macht über den Tod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Jesus Christus – sein Wirken     Einleitung     1. Die Taten Jesu     2. Die Lehre Jesu     Schlusswort</vt:lpstr>
      <vt:lpstr>Die Lehre Jesu     a. Seine Zuhörer     b. Seine Vollmacht     c. Seine Worte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Lehre Jesu     a. Seine Zuhörer     b. Seine Vollmacht     c. Seine Worte  </vt:lpstr>
      <vt:lpstr>PowerPoint-Präsentation</vt:lpstr>
      <vt:lpstr>PowerPoint-Präsentation</vt:lpstr>
      <vt:lpstr>PowerPoint-Präsentation</vt:lpstr>
      <vt:lpstr>Die Lehre Jesu     a. Seine Zuhörer     b. Seine Vollmacht     c. Seine Worte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Jesus Christus – sein Wirken     Einleitung     1. Die Taten Jesu     2. Die Lehre Jesu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696</cp:revision>
  <dcterms:created xsi:type="dcterms:W3CDTF">2012-03-09T15:08:16Z</dcterms:created>
  <dcterms:modified xsi:type="dcterms:W3CDTF">2015-12-08T09:07:41Z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