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284" r:id="rId2"/>
    <p:sldId id="1267" r:id="rId3"/>
    <p:sldId id="2212" r:id="rId4"/>
    <p:sldId id="2214" r:id="rId5"/>
    <p:sldId id="2235" r:id="rId6"/>
    <p:sldId id="2215" r:id="rId7"/>
    <p:sldId id="2216" r:id="rId8"/>
    <p:sldId id="2217" r:id="rId9"/>
    <p:sldId id="2218" r:id="rId10"/>
    <p:sldId id="2219" r:id="rId11"/>
    <p:sldId id="2220" r:id="rId12"/>
    <p:sldId id="2221" r:id="rId13"/>
    <p:sldId id="2222" r:id="rId14"/>
    <p:sldId id="2223" r:id="rId15"/>
    <p:sldId id="2224" r:id="rId16"/>
    <p:sldId id="2225" r:id="rId17"/>
    <p:sldId id="2226" r:id="rId18"/>
    <p:sldId id="2230" r:id="rId19"/>
    <p:sldId id="2234" r:id="rId20"/>
    <p:sldId id="2231" r:id="rId21"/>
    <p:sldId id="2232" r:id="rId22"/>
    <p:sldId id="2280" r:id="rId23"/>
    <p:sldId id="2281" r:id="rId24"/>
    <p:sldId id="2238" r:id="rId25"/>
    <p:sldId id="2236" r:id="rId26"/>
    <p:sldId id="2237" r:id="rId27"/>
    <p:sldId id="2241" r:id="rId28"/>
    <p:sldId id="2242" r:id="rId29"/>
    <p:sldId id="2243" r:id="rId30"/>
    <p:sldId id="2246" r:id="rId31"/>
    <p:sldId id="2247" r:id="rId32"/>
    <p:sldId id="2249" r:id="rId33"/>
    <p:sldId id="2251" r:id="rId34"/>
    <p:sldId id="2250" r:id="rId35"/>
    <p:sldId id="2244" r:id="rId36"/>
    <p:sldId id="2255" r:id="rId37"/>
    <p:sldId id="2252" r:id="rId38"/>
    <p:sldId id="2253" r:id="rId39"/>
    <p:sldId id="2256" r:id="rId40"/>
    <p:sldId id="2257" r:id="rId41"/>
    <p:sldId id="2254" r:id="rId42"/>
    <p:sldId id="2282" r:id="rId43"/>
    <p:sldId id="2258" r:id="rId44"/>
    <p:sldId id="2259" r:id="rId45"/>
    <p:sldId id="2261" r:id="rId46"/>
    <p:sldId id="2260" r:id="rId47"/>
    <p:sldId id="2262" r:id="rId48"/>
    <p:sldId id="2263" r:id="rId49"/>
    <p:sldId id="2264" r:id="rId50"/>
    <p:sldId id="2265" r:id="rId51"/>
    <p:sldId id="2268" r:id="rId52"/>
    <p:sldId id="2228" r:id="rId53"/>
    <p:sldId id="2267" r:id="rId54"/>
    <p:sldId id="2266" r:id="rId55"/>
    <p:sldId id="2229" r:id="rId56"/>
    <p:sldId id="2269" r:id="rId57"/>
    <p:sldId id="2270" r:id="rId58"/>
    <p:sldId id="2271" r:id="rId59"/>
    <p:sldId id="2272" r:id="rId60"/>
    <p:sldId id="2273" r:id="rId61"/>
    <p:sldId id="2274" r:id="rId62"/>
    <p:sldId id="2275" r:id="rId63"/>
    <p:sldId id="2276" r:id="rId64"/>
    <p:sldId id="2277" r:id="rId65"/>
    <p:sldId id="2278" r:id="rId66"/>
    <p:sldId id="2283" r:id="rId67"/>
  </p:sldIdLst>
  <p:sldSz cx="9144000" cy="6858000" type="screen4x3"/>
  <p:notesSz cx="6858000" cy="9144000"/>
  <p:custDataLst>
    <p:tags r:id="rId69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72AD"/>
    <a:srgbClr val="AF602F"/>
    <a:srgbClr val="CB733D"/>
    <a:srgbClr val="00729A"/>
    <a:srgbClr val="0097CC"/>
    <a:srgbClr val="609729"/>
    <a:srgbClr val="476F1F"/>
    <a:srgbClr val="82C93B"/>
    <a:srgbClr val="EE5416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5" autoAdjust="0"/>
    <p:restoredTop sz="96625" autoAdjust="0"/>
  </p:normalViewPr>
  <p:slideViewPr>
    <p:cSldViewPr>
      <p:cViewPr>
        <p:scale>
          <a:sx n="66" d="100"/>
          <a:sy n="66" d="100"/>
        </p:scale>
        <p:origin x="-2934" y="-11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1536D-805F-47C1-9BEF-146DAAF530B2}" type="datetimeFigureOut">
              <a:rPr lang="de-CH" smtClean="0"/>
              <a:t>10.02.2016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F2070-640A-4AA7-BA6A-F44ABBD239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82970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10.02.2016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19444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10.02.2016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7895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10.02.2016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944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10.02.2016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02799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10.02.2016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531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10.02.2016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5335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10.02.2016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684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10.02.2016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15228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10.02.2016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62081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10.02.2016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860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10.02.2016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8163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F733-3633-4AA1-8CB5-DFD81F281CB4}" type="datetimeFigureOut">
              <a:rPr lang="de-CH" smtClean="0"/>
              <a:t>10.02.2016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0078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2522634"/>
            <a:ext cx="7920880" cy="1812731"/>
          </a:xfrm>
          <a:prstGeom prst="rect">
            <a:avLst/>
          </a:prstGeom>
          <a:solidFill>
            <a:schemeClr val="accent6">
              <a:lumMod val="75000"/>
              <a:alpha val="10000"/>
            </a:schemeClr>
          </a:solidFill>
        </p:spPr>
        <p:txBody>
          <a:bodyPr wrap="square" tIns="288000" bIns="288000" rtlCol="0">
            <a:spAutoFit/>
          </a:bodyPr>
          <a:lstStyle/>
          <a:p>
            <a:pPr algn="ctr"/>
            <a:r>
              <a:rPr lang="de-CH" sz="4400" b="1" dirty="0" smtClean="0"/>
              <a:t>Der Dienst der Apostel</a:t>
            </a:r>
            <a:endParaRPr lang="de-CH" sz="4400" b="1" dirty="0" smtClean="0"/>
          </a:p>
          <a:p>
            <a:pPr algn="ctr"/>
            <a:r>
              <a:rPr lang="de-CH" sz="3600" b="1" dirty="0" smtClean="0">
                <a:solidFill>
                  <a:srgbClr val="4172AD"/>
                </a:solidFill>
              </a:rPr>
              <a:t>(Bibelkurs, Teil </a:t>
            </a:r>
            <a:r>
              <a:rPr lang="de-CH" sz="3600" b="1" dirty="0" smtClean="0">
                <a:solidFill>
                  <a:srgbClr val="4172AD"/>
                </a:solidFill>
              </a:rPr>
              <a:t>19/24</a:t>
            </a:r>
            <a:r>
              <a:rPr lang="de-CH" sz="3600" b="1" dirty="0" smtClean="0">
                <a:solidFill>
                  <a:srgbClr val="4172AD"/>
                </a:solidFill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378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214">
        <p:fade/>
      </p:transition>
    </mc:Choice>
    <mc:Fallback xmlns="">
      <p:transition spd="med" advTm="12214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4172AD"/>
                </a:solidFill>
              </a:rPr>
              <a:t>Mt</a:t>
            </a:r>
            <a:r>
              <a:rPr lang="de-CH" sz="4000" b="1" dirty="0" smtClean="0">
                <a:solidFill>
                  <a:srgbClr val="4172AD"/>
                </a:solidFill>
              </a:rPr>
              <a:t> 28,19: </a:t>
            </a:r>
            <a:r>
              <a:rPr lang="de-DE" sz="4000" b="1" dirty="0"/>
              <a:t>Geht nun hin und macht alle Nationen zu Jüngern, und tauft sie auf den Namen des Vaters und des Sohnes und des Heiligen </a:t>
            </a:r>
            <a:r>
              <a:rPr lang="de-DE" sz="4000" b="1" dirty="0" smtClean="0"/>
              <a:t>Geistes.</a:t>
            </a:r>
            <a:endParaRPr lang="de-CH" sz="4000" b="1" dirty="0"/>
          </a:p>
        </p:txBody>
      </p:sp>
      <p:pic>
        <p:nvPicPr>
          <p:cNvPr id="1026" name="Picture 2" descr="D:\09 Eastern and Central Turkey\Antioch on the Orontes\Northern end of Levant looking south, tb1229003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49" b="14335"/>
          <a:stretch/>
        </p:blipFill>
        <p:spPr bwMode="auto">
          <a:xfrm>
            <a:off x="536171" y="3846286"/>
            <a:ext cx="8100000" cy="26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603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4172AD"/>
                </a:solidFill>
              </a:rPr>
              <a:t>Mt</a:t>
            </a:r>
            <a:r>
              <a:rPr lang="de-CH" sz="4000" b="1" dirty="0" smtClean="0">
                <a:solidFill>
                  <a:srgbClr val="4172AD"/>
                </a:solidFill>
              </a:rPr>
              <a:t> 28,20: </a:t>
            </a:r>
            <a:r>
              <a:rPr lang="de-DE" sz="4000" b="1" dirty="0"/>
              <a:t>U</a:t>
            </a:r>
            <a:r>
              <a:rPr lang="de-DE" sz="4000" b="1" dirty="0" smtClean="0"/>
              <a:t>nd </a:t>
            </a:r>
            <a:r>
              <a:rPr lang="de-DE" sz="4000" b="1" dirty="0"/>
              <a:t>lehrt sie alles zu bewahren, was ich euch geboten </a:t>
            </a:r>
            <a:r>
              <a:rPr lang="de-DE" sz="4000" b="1" dirty="0" smtClean="0"/>
              <a:t/>
            </a:r>
            <a:br>
              <a:rPr lang="de-DE" sz="4000" b="1" dirty="0" smtClean="0"/>
            </a:br>
            <a:r>
              <a:rPr lang="de-DE" sz="4000" b="1" dirty="0" smtClean="0"/>
              <a:t>habe</a:t>
            </a:r>
            <a:r>
              <a:rPr lang="de-DE" sz="4000" b="1" dirty="0"/>
              <a:t>! Und siehe, ich bin bei euch alle Tage bis zur Vollendung des Zeitalters.</a:t>
            </a:r>
            <a:endParaRPr lang="de-CH" sz="4000" b="1" dirty="0"/>
          </a:p>
        </p:txBody>
      </p:sp>
      <p:pic>
        <p:nvPicPr>
          <p:cNvPr id="1026" name="Picture 2" descr="D:\09 Eastern and Central Turkey\Antioch on the Orontes\Northern end of Levant looking south, tb1229003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49" b="14335"/>
          <a:stretch/>
        </p:blipFill>
        <p:spPr bwMode="auto">
          <a:xfrm>
            <a:off x="536171" y="3846286"/>
            <a:ext cx="8100000" cy="26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066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4172AD"/>
                </a:solidFill>
              </a:rPr>
              <a:t>Lk</a:t>
            </a:r>
            <a:r>
              <a:rPr lang="de-CH" sz="4000" b="1" dirty="0" smtClean="0">
                <a:solidFill>
                  <a:srgbClr val="4172AD"/>
                </a:solidFill>
              </a:rPr>
              <a:t> 24,49: </a:t>
            </a:r>
            <a:r>
              <a:rPr lang="de-DE" sz="4000" b="1" dirty="0"/>
              <a:t>Und siehe, ich sende die Verheissung meines Vaters auf euch. Ihr aber, bleibt in der Stadt, bis ihr bekleidet werdet mit Kraft aus der Höhe.</a:t>
            </a:r>
            <a:endParaRPr lang="de-CH" sz="4000" b="1" dirty="0"/>
          </a:p>
        </p:txBody>
      </p:sp>
      <p:pic>
        <p:nvPicPr>
          <p:cNvPr id="1026" name="Picture 2" descr="D:\09 Eastern and Central Turkey\Antioch on the Orontes\Northern end of Levant looking south, tb1229003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49" b="14335"/>
          <a:stretch/>
        </p:blipFill>
        <p:spPr bwMode="auto">
          <a:xfrm>
            <a:off x="536171" y="3846286"/>
            <a:ext cx="8100000" cy="26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906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TAUBE ALS SYMBOL DES HEILIGEN GEISTES</a:t>
            </a:r>
            <a:endParaRPr lang="de-CH" sz="3600" b="1" dirty="0"/>
          </a:p>
        </p:txBody>
      </p:sp>
      <p:pic>
        <p:nvPicPr>
          <p:cNvPr id="10242" name="Picture 2" descr="Glasmalerei, Christentum, Gottesdienst, Got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136904" cy="457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468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4172AD"/>
                </a:solidFill>
              </a:rPr>
              <a:t>Joh</a:t>
            </a:r>
            <a:r>
              <a:rPr lang="de-CH" sz="4000" b="1" dirty="0" smtClean="0">
                <a:solidFill>
                  <a:srgbClr val="4172AD"/>
                </a:solidFill>
              </a:rPr>
              <a:t> 14,16: </a:t>
            </a:r>
            <a:r>
              <a:rPr lang="de-DE" sz="4000" b="1" dirty="0"/>
              <a:t>Und ich werde den Vater bitten, und er wird euch einen anderen Beistand geben, dass er bei euch sei in Ewigkeit, </a:t>
            </a:r>
            <a:r>
              <a:rPr lang="de-DE" sz="4000" b="1" dirty="0" smtClean="0"/>
              <a:t>…</a:t>
            </a:r>
            <a:endParaRPr lang="de-CH" sz="4000" b="1" dirty="0"/>
          </a:p>
        </p:txBody>
      </p:sp>
      <p:pic>
        <p:nvPicPr>
          <p:cNvPr id="1026" name="Picture 2" descr="D:\09 Eastern and Central Turkey\Antioch on the Orontes\Northern end of Levant looking south, tb1229003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49" b="14335"/>
          <a:stretch/>
        </p:blipFill>
        <p:spPr bwMode="auto">
          <a:xfrm>
            <a:off x="536171" y="3846286"/>
            <a:ext cx="8100000" cy="26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935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4172AD"/>
                </a:solidFill>
              </a:rPr>
              <a:t>Joh</a:t>
            </a:r>
            <a:r>
              <a:rPr lang="de-CH" sz="4000" b="1" dirty="0" smtClean="0">
                <a:solidFill>
                  <a:srgbClr val="4172AD"/>
                </a:solidFill>
              </a:rPr>
              <a:t> 14,17: </a:t>
            </a:r>
            <a:r>
              <a:rPr lang="de-CH" sz="4000" b="1" dirty="0" smtClean="0"/>
              <a:t>… </a:t>
            </a:r>
            <a:r>
              <a:rPr lang="de-DE" sz="4000" b="1" dirty="0" smtClean="0"/>
              <a:t>den </a:t>
            </a:r>
            <a:r>
              <a:rPr lang="de-DE" sz="4000" b="1" dirty="0"/>
              <a:t>Geist der Wahrheit, den die Welt nicht empfangen kann, weil sie ihn nicht sieht noch ihn kennt. Ihr kennt ihn, denn er bleibt bei euch und wird in euch sein.</a:t>
            </a:r>
            <a:endParaRPr lang="de-CH" sz="4000" b="1" dirty="0"/>
          </a:p>
        </p:txBody>
      </p:sp>
      <p:pic>
        <p:nvPicPr>
          <p:cNvPr id="1026" name="Picture 2" descr="D:\09 Eastern and Central Turkey\Antioch on the Orontes\Northern end of Levant looking south, tb1229003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49" b="14335"/>
          <a:stretch/>
        </p:blipFill>
        <p:spPr bwMode="auto">
          <a:xfrm>
            <a:off x="536171" y="3846286"/>
            <a:ext cx="8100000" cy="26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335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83568" y="2661128"/>
            <a:ext cx="2592288" cy="707886"/>
          </a:xfrm>
          <a:prstGeom prst="rect">
            <a:avLst/>
          </a:prstGeom>
          <a:solidFill>
            <a:srgbClr val="FFD85D">
              <a:alpha val="52941"/>
            </a:srgb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CH" sz="4000" b="1" dirty="0" smtClean="0">
                <a:solidFill>
                  <a:srgbClr val="504A2E"/>
                </a:solidFill>
              </a:rPr>
              <a:t>40 TAGE</a:t>
            </a:r>
            <a:endParaRPr lang="de-CH" sz="4000" b="1" dirty="0">
              <a:solidFill>
                <a:srgbClr val="504A2E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563888" y="2075924"/>
            <a:ext cx="5032243" cy="707886"/>
          </a:xfrm>
          <a:prstGeom prst="rect">
            <a:avLst/>
          </a:prstGeom>
          <a:solidFill>
            <a:srgbClr val="588824">
              <a:alpha val="38824"/>
            </a:srgb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CH" sz="4000" b="1" dirty="0" smtClean="0">
                <a:solidFill>
                  <a:srgbClr val="5A702E"/>
                </a:solidFill>
              </a:rPr>
              <a:t>Auferstehung</a:t>
            </a:r>
            <a:endParaRPr lang="de-CH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563888" y="3689395"/>
            <a:ext cx="5032244" cy="707886"/>
          </a:xfrm>
          <a:prstGeom prst="rect">
            <a:avLst/>
          </a:prstGeom>
          <a:solidFill>
            <a:srgbClr val="588824">
              <a:alpha val="38824"/>
            </a:srgb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CH" sz="4000" b="1" dirty="0" smtClean="0">
                <a:solidFill>
                  <a:srgbClr val="5A702E"/>
                </a:solidFill>
              </a:rPr>
              <a:t>Himmelfahrt</a:t>
            </a:r>
            <a:endParaRPr lang="de-CH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563888" y="5301209"/>
            <a:ext cx="5032244" cy="707886"/>
          </a:xfrm>
          <a:prstGeom prst="rect">
            <a:avLst/>
          </a:prstGeom>
          <a:solidFill>
            <a:srgbClr val="588824">
              <a:alpha val="38824"/>
            </a:srgb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CH" sz="4000" b="1" dirty="0" smtClean="0">
                <a:solidFill>
                  <a:srgbClr val="5A702E"/>
                </a:solidFill>
              </a:rPr>
              <a:t>Pfingsten</a:t>
            </a:r>
            <a:endParaRPr lang="de-CH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563888" y="1772816"/>
            <a:ext cx="5032244" cy="257254"/>
          </a:xfrm>
          <a:prstGeom prst="rect">
            <a:avLst/>
          </a:prstGeom>
          <a:solidFill>
            <a:srgbClr val="3F601A"/>
          </a:solidFill>
        </p:spPr>
        <p:txBody>
          <a:bodyPr wrap="square" rtlCol="0" anchor="ctr" anchorCtr="0">
            <a:spAutoFit/>
          </a:bodyPr>
          <a:lstStyle/>
          <a:p>
            <a:pPr algn="ctr"/>
            <a:endParaRPr lang="de-CH" sz="600" b="1" dirty="0">
              <a:solidFill>
                <a:srgbClr val="5A702E"/>
              </a:solidFill>
            </a:endParaRPr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ZEIT NACH JESU AUFERSTEHUNG</a:t>
            </a:r>
            <a:endParaRPr lang="de-CH" sz="36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3563888" y="3369014"/>
            <a:ext cx="5032244" cy="257254"/>
          </a:xfrm>
          <a:prstGeom prst="rect">
            <a:avLst/>
          </a:prstGeom>
          <a:solidFill>
            <a:srgbClr val="3F601A"/>
          </a:solidFill>
        </p:spPr>
        <p:txBody>
          <a:bodyPr wrap="square" rtlCol="0" anchor="ctr" anchorCtr="0">
            <a:spAutoFit/>
          </a:bodyPr>
          <a:lstStyle/>
          <a:p>
            <a:pPr algn="ctr"/>
            <a:endParaRPr lang="de-CH" sz="600" b="1" dirty="0">
              <a:solidFill>
                <a:srgbClr val="5A702E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563888" y="4985881"/>
            <a:ext cx="5032244" cy="257254"/>
          </a:xfrm>
          <a:prstGeom prst="rect">
            <a:avLst/>
          </a:prstGeom>
          <a:solidFill>
            <a:srgbClr val="3F601A"/>
          </a:solidFill>
        </p:spPr>
        <p:txBody>
          <a:bodyPr wrap="square" rtlCol="0" anchor="ctr" anchorCtr="0">
            <a:spAutoFit/>
          </a:bodyPr>
          <a:lstStyle/>
          <a:p>
            <a:pPr algn="ctr"/>
            <a:endParaRPr lang="de-CH" sz="600" b="1" dirty="0">
              <a:solidFill>
                <a:srgbClr val="5A702E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83568" y="4290266"/>
            <a:ext cx="2592288" cy="707886"/>
          </a:xfrm>
          <a:prstGeom prst="rect">
            <a:avLst/>
          </a:prstGeom>
          <a:solidFill>
            <a:srgbClr val="FFD85D">
              <a:alpha val="52941"/>
            </a:srgb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CH" sz="4000" b="1" dirty="0" smtClean="0">
                <a:solidFill>
                  <a:srgbClr val="504A2E"/>
                </a:solidFill>
              </a:rPr>
              <a:t>10 TAGE</a:t>
            </a:r>
            <a:endParaRPr lang="de-CH" sz="4000" b="1" dirty="0">
              <a:solidFill>
                <a:srgbClr val="504A2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045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652119" y="476673"/>
            <a:ext cx="3163845" cy="2304255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AUS-GIESSUNG DES HEILIGEN GEISTES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580112" y="6156012"/>
            <a:ext cx="3188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Bild: </a:t>
            </a:r>
            <a:r>
              <a:rPr lang="de-CH" b="1" dirty="0" err="1" smtClean="0"/>
              <a:t>Rabbula-Evangeliar</a:t>
            </a:r>
            <a:r>
              <a:rPr lang="de-CH" b="1" dirty="0" smtClean="0"/>
              <a:t> (586)</a:t>
            </a:r>
            <a:endParaRPr lang="de-CH" b="1" dirty="0"/>
          </a:p>
        </p:txBody>
      </p:sp>
      <p:pic>
        <p:nvPicPr>
          <p:cNvPr id="15362" name="Picture 2" descr="https://upload.wikimedia.org/wikipedia/commons/thumb/c/c0/RabulaGospelsFolio14vPentecost.jpg/800px-RabulaGospelsFolio14vPenteco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5040560" cy="591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424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PFINGSTPREDIGT DES PETRUS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7" y="623731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Karl </a:t>
            </a:r>
            <a:r>
              <a:rPr lang="de-CH" b="1" dirty="0" err="1" smtClean="0"/>
              <a:t>Andreae</a:t>
            </a:r>
            <a:r>
              <a:rPr lang="de-CH" b="1" dirty="0" smtClean="0"/>
              <a:t> (19. Jh.)</a:t>
            </a:r>
            <a:endParaRPr lang="de-CH" b="1" dirty="0"/>
          </a:p>
        </p:txBody>
      </p:sp>
      <p:pic>
        <p:nvPicPr>
          <p:cNvPr id="23554" name="Picture 2" descr="http://www.kunstkopie.de/kunst/karl_andreae/die-pfingstpredigt-des-hl-paul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262809"/>
            <a:ext cx="6768752" cy="492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894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PFINGSTEN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7" y="630002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Jean II </a:t>
            </a:r>
            <a:r>
              <a:rPr lang="de-CH" b="1" dirty="0" err="1" smtClean="0"/>
              <a:t>Restout</a:t>
            </a:r>
            <a:r>
              <a:rPr lang="de-CH" b="1" dirty="0" smtClean="0"/>
              <a:t> (1732)</a:t>
            </a:r>
            <a:endParaRPr lang="de-CH" b="1" dirty="0"/>
          </a:p>
        </p:txBody>
      </p:sp>
      <p:pic>
        <p:nvPicPr>
          <p:cNvPr id="20482" name="Picture 2" descr="https://upload.wikimedia.org/wikipedia/commons/3/32/Jean_II_Restout_-_Pentec%C3%B4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19" y="1308668"/>
            <a:ext cx="838200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299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4172AD"/>
                </a:solidFill>
              </a:rPr>
              <a:t>Apg</a:t>
            </a:r>
            <a:r>
              <a:rPr lang="de-CH" sz="4000" b="1" dirty="0" smtClean="0">
                <a:solidFill>
                  <a:srgbClr val="4172AD"/>
                </a:solidFill>
              </a:rPr>
              <a:t> 2,40: </a:t>
            </a:r>
            <a:r>
              <a:rPr lang="de-DE" sz="4000" b="1" dirty="0"/>
              <a:t>Und mit vielen anderen Worten legte er [= Petrus] Zeugnis ab und ermahnte sie und sagte: Lasst euch retten aus diesem verkehrten Geschlecht!</a:t>
            </a:r>
            <a:endParaRPr lang="de-CH" sz="4000" b="1" dirty="0"/>
          </a:p>
        </p:txBody>
      </p:sp>
      <p:pic>
        <p:nvPicPr>
          <p:cNvPr id="1026" name="Picture 2" descr="D:\09 Eastern and Central Turkey\Antioch on the Orontes\Northern end of Levant looking south, tb1229003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49" b="14335"/>
          <a:stretch/>
        </p:blipFill>
        <p:spPr bwMode="auto">
          <a:xfrm>
            <a:off x="536171" y="3846286"/>
            <a:ext cx="8100000" cy="26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504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GEMEINDE</a:t>
            </a:r>
            <a:endParaRPr lang="de-CH" sz="3600" b="1" dirty="0"/>
          </a:p>
        </p:txBody>
      </p:sp>
      <p:pic>
        <p:nvPicPr>
          <p:cNvPr id="24578" name="Picture 2" descr="Menschen, Menschengruppe, Ansammlung, Viele, Boke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2" y="1268760"/>
            <a:ext cx="7416824" cy="523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542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GEMEINDE</a:t>
            </a:r>
            <a:endParaRPr lang="de-CH" sz="3600" b="1" dirty="0"/>
          </a:p>
        </p:txBody>
      </p:sp>
      <p:pic>
        <p:nvPicPr>
          <p:cNvPr id="25602" name="Picture 2" descr="Gemeinschaft, Freunde, Globus, Erdteile, Kontin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96" y="1215204"/>
            <a:ext cx="7532216" cy="531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902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</a:t>
            </a:r>
            <a:r>
              <a:rPr lang="de-CH" sz="3600" b="1" dirty="0" smtClean="0"/>
              <a:t>GEMEINDE ALS LEIB CHRISTI</a:t>
            </a:r>
            <a:endParaRPr lang="de-CH" sz="3600" b="1" dirty="0"/>
          </a:p>
        </p:txBody>
      </p:sp>
      <p:pic>
        <p:nvPicPr>
          <p:cNvPr id="1026" name="Picture 2" descr="Hand, Palm, Licht, Hand In Hand, Hand-Betrie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4" t="11790"/>
          <a:stretch/>
        </p:blipFill>
        <p:spPr bwMode="auto">
          <a:xfrm>
            <a:off x="507301" y="1341579"/>
            <a:ext cx="8241163" cy="5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009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reuz, Religion, Christliche, Christentum, Glaub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57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PFINGSTPREDIGT DES PETRUS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7" y="630002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</a:t>
            </a:r>
            <a:r>
              <a:rPr lang="de-CH" b="1" dirty="0" err="1" smtClean="0"/>
              <a:t>Fra</a:t>
            </a:r>
            <a:r>
              <a:rPr lang="de-CH" b="1" dirty="0" smtClean="0"/>
              <a:t> Angelico (1433)</a:t>
            </a:r>
            <a:endParaRPr lang="de-CH" b="1" dirty="0"/>
          </a:p>
        </p:txBody>
      </p:sp>
      <p:pic>
        <p:nvPicPr>
          <p:cNvPr id="28674" name="Picture 2" descr="https://upload.wikimedia.org/wikipedia/commons/thumb/f/ff/Fra_Angelico_092.jpg/800px-Fra_Angelico_0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274786"/>
            <a:ext cx="7620000" cy="496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41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Der Dienst der Apostel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3600" b="1" dirty="0" smtClean="0"/>
              <a:t>   Einleitung</a:t>
            </a:r>
            <a:br>
              <a:rPr lang="de-CH" sz="3600" b="1" dirty="0" smtClean="0"/>
            </a:br>
            <a:r>
              <a:rPr lang="de-CH" sz="1800" b="1" dirty="0"/>
              <a:t/>
            </a:r>
            <a:br>
              <a:rPr lang="de-CH" sz="1800" b="1" dirty="0"/>
            </a:br>
            <a:r>
              <a:rPr lang="de-CH" sz="3600" b="1" dirty="0" smtClean="0"/>
              <a:t>   1. Pfingsten</a:t>
            </a:r>
            <a:br>
              <a:rPr lang="de-CH" sz="3600" b="1" dirty="0" smtClean="0"/>
            </a:br>
            <a: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rgbClr val="4172AD"/>
                </a:solidFill>
              </a:rPr>
              <a:t>   2. Die Apostelgeschichte</a:t>
            </a:r>
            <a:r>
              <a:rPr lang="de-CH" sz="3600" b="1" dirty="0" smtClean="0"/>
              <a:t/>
            </a:r>
            <a:br>
              <a:rPr lang="de-CH" sz="3600" b="1" dirty="0" smtClean="0"/>
            </a:br>
            <a:r>
              <a:rPr lang="de-CH" sz="1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3600" b="1" dirty="0" smtClean="0"/>
              <a:t>3. Die Ausbreitung des Evangeliums</a:t>
            </a:r>
            <a:r>
              <a:rPr lang="de-CH" sz="3600" b="1" dirty="0"/>
              <a:t/>
            </a:r>
            <a:br>
              <a:rPr lang="de-CH" sz="3600" b="1" dirty="0"/>
            </a:br>
            <a:r>
              <a:rPr lang="de-CH" sz="1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  <a:t>     </a:t>
            </a:r>
            <a:r>
              <a:rPr lang="de-CH" sz="3600" b="1" dirty="0" smtClean="0"/>
              <a:t>Schlusswort</a:t>
            </a:r>
            <a:endParaRPr lang="de-CH" sz="36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542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332656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«BIBLIOTHECA DIVINA»</a:t>
            </a:r>
            <a:endParaRPr lang="de-CH" sz="36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099429"/>
            <a:ext cx="5040560" cy="535390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999457" y="6443425"/>
            <a:ext cx="3217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200" dirty="0" smtClean="0"/>
              <a:t>Bild aus: DOWLEY, Der grosse Bibelführer, S. 6.</a:t>
            </a:r>
            <a:endParaRPr lang="de-CH" sz="1200" dirty="0"/>
          </a:p>
        </p:txBody>
      </p:sp>
      <p:sp>
        <p:nvSpPr>
          <p:cNvPr id="2" name="Ellipse 1"/>
          <p:cNvSpPr/>
          <p:nvPr/>
        </p:nvSpPr>
        <p:spPr>
          <a:xfrm>
            <a:off x="2051720" y="3501008"/>
            <a:ext cx="1548172" cy="149951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239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724128" y="332656"/>
            <a:ext cx="3091837" cy="1224135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DIENST DER APOSTEL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724128" y="6228020"/>
            <a:ext cx="2684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Bild: Fjodor </a:t>
            </a:r>
            <a:r>
              <a:rPr lang="de-CH" b="1" dirty="0" err="1" smtClean="0"/>
              <a:t>Zubov</a:t>
            </a:r>
            <a:r>
              <a:rPr lang="de-CH" b="1" dirty="0" smtClean="0"/>
              <a:t> (1660)</a:t>
            </a:r>
            <a:endParaRPr lang="de-CH" b="1" dirty="0"/>
          </a:p>
        </p:txBody>
      </p:sp>
      <p:pic>
        <p:nvPicPr>
          <p:cNvPr id="33794" name="Picture 2" descr="https://upload.wikimedia.org/wikipedia/commons/thumb/5/51/ApostleFedorZubov.jpg/800px-ApostleFedorZub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520451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255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Der Dienst der Apostel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3600" b="1" dirty="0" smtClean="0"/>
              <a:t>   Einleitung</a:t>
            </a:r>
            <a:br>
              <a:rPr lang="de-CH" sz="3600" b="1" dirty="0" smtClean="0"/>
            </a:br>
            <a:r>
              <a:rPr lang="de-CH" sz="1800" b="1" dirty="0"/>
              <a:t/>
            </a:r>
            <a:br>
              <a:rPr lang="de-CH" sz="1800" b="1" dirty="0"/>
            </a:br>
            <a:r>
              <a:rPr lang="de-CH" sz="3600" b="1" dirty="0" smtClean="0"/>
              <a:t>   1. Pfingsten</a:t>
            </a:r>
            <a:br>
              <a:rPr lang="de-CH" sz="3600" b="1" dirty="0" smtClean="0"/>
            </a:br>
            <a: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rgbClr val="4172AD"/>
                </a:solidFill>
              </a:rPr>
              <a:t>   </a:t>
            </a:r>
            <a:r>
              <a:rPr lang="de-CH" sz="3600" b="1" dirty="0" smtClean="0"/>
              <a:t>2. Die Apostelgeschichte</a:t>
            </a:r>
            <a:br>
              <a:rPr lang="de-CH" sz="3600" b="1" dirty="0" smtClean="0"/>
            </a:br>
            <a:r>
              <a:rPr lang="de-CH" sz="1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3600" b="1" dirty="0" smtClean="0">
                <a:solidFill>
                  <a:srgbClr val="4172AD"/>
                </a:solidFill>
              </a:rPr>
              <a:t>3. Die Ausbreitung des Evangeliums</a:t>
            </a:r>
            <a:r>
              <a:rPr lang="de-CH" sz="3600" b="1" dirty="0">
                <a:solidFill>
                  <a:srgbClr val="4172AD"/>
                </a:solidFill>
              </a:rPr>
              <a:t/>
            </a:r>
            <a:br>
              <a:rPr lang="de-CH" sz="3600" b="1" dirty="0">
                <a:solidFill>
                  <a:srgbClr val="4172AD"/>
                </a:solidFill>
              </a:rPr>
            </a:br>
            <a:r>
              <a:rPr lang="de-CH" sz="1800" b="1" dirty="0">
                <a:solidFill>
                  <a:srgbClr val="4172AD"/>
                </a:solidFill>
              </a:rPr>
              <a:t/>
            </a:r>
            <a:br>
              <a:rPr lang="de-CH" sz="1800" b="1" dirty="0">
                <a:solidFill>
                  <a:srgbClr val="4172AD"/>
                </a:solidFill>
              </a:rPr>
            </a:br>
            <a: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  <a:t>     </a:t>
            </a:r>
            <a:r>
              <a:rPr lang="de-CH" sz="3600" b="1" dirty="0" smtClean="0"/>
              <a:t>Schlusswort</a:t>
            </a:r>
            <a:endParaRPr lang="de-CH" sz="36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743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Ausbreitung des Evangeliums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de-CH" sz="4000" b="1" dirty="0" smtClean="0">
                <a:solidFill>
                  <a:srgbClr val="4172AD"/>
                </a:solidFill>
              </a:rPr>
              <a:t>1. Das Römische Reich</a:t>
            </a:r>
            <a:br>
              <a:rPr lang="de-CH" sz="4000" b="1" dirty="0" smtClean="0">
                <a:solidFill>
                  <a:srgbClr val="4172AD"/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rgbClr val="4172AD"/>
                </a:solidFill>
              </a:rPr>
              <a:t>   </a:t>
            </a:r>
            <a:r>
              <a:rPr lang="de-CH" sz="4000" b="1" dirty="0" smtClean="0"/>
              <a:t>2. Die Wege des Evangeliums</a:t>
            </a:r>
            <a:br>
              <a:rPr lang="de-CH" sz="4000" b="1" dirty="0" smtClean="0"/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3. Herausforderungen</a:t>
            </a: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286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4172AD"/>
                </a:solidFill>
              </a:rPr>
              <a:t>Apg</a:t>
            </a:r>
            <a:r>
              <a:rPr lang="de-CH" sz="4000" b="1" dirty="0" smtClean="0">
                <a:solidFill>
                  <a:srgbClr val="4172AD"/>
                </a:solidFill>
              </a:rPr>
              <a:t> 2,41: </a:t>
            </a:r>
            <a:r>
              <a:rPr lang="de-DE" sz="4000" b="1" dirty="0"/>
              <a:t>Die nun sein Wort aufnahmen, liessen sich taufen; und </a:t>
            </a:r>
            <a:r>
              <a:rPr lang="de-DE" sz="4000" b="1" dirty="0" smtClean="0"/>
              <a:t/>
            </a:r>
            <a:br>
              <a:rPr lang="de-DE" sz="4000" b="1" dirty="0" smtClean="0"/>
            </a:br>
            <a:r>
              <a:rPr lang="de-DE" sz="4000" b="1" dirty="0" smtClean="0"/>
              <a:t>es </a:t>
            </a:r>
            <a:r>
              <a:rPr lang="de-DE" sz="4000" b="1" dirty="0"/>
              <a:t>wurden an jenem Tag etwa dreitausend Seelen hinzugetan.</a:t>
            </a:r>
            <a:endParaRPr lang="de-CH" sz="4000" b="1" dirty="0"/>
          </a:p>
        </p:txBody>
      </p:sp>
      <p:pic>
        <p:nvPicPr>
          <p:cNvPr id="1026" name="Picture 2" descr="D:\09 Eastern and Central Turkey\Antioch on the Orontes\Northern end of Levant looking south, tb1229003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49" b="14335"/>
          <a:stretch/>
        </p:blipFill>
        <p:spPr bwMode="auto">
          <a:xfrm>
            <a:off x="536171" y="3846286"/>
            <a:ext cx="8100000" cy="26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320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DAS RÖMISCHE REICH</a:t>
            </a:r>
          </a:p>
          <a:p>
            <a:endParaRPr lang="de-CH" sz="3600" b="1" dirty="0"/>
          </a:p>
        </p:txBody>
      </p:sp>
      <p:pic>
        <p:nvPicPr>
          <p:cNvPr id="35842" name="Picture 2" descr="https://upload.wikimedia.org/wikipedia/commons/thumb/6/66/Roemischeprovinzentrajan.png/1024px-Roemischeprovinzentraj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79" y="1556792"/>
            <a:ext cx="7362450" cy="467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96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4788024" y="476673"/>
            <a:ext cx="4027941" cy="1224135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KAISER</a:t>
            </a:r>
            <a:br>
              <a:rPr lang="de-CH" sz="3600" b="1" dirty="0" smtClean="0"/>
            </a:br>
            <a:r>
              <a:rPr lang="de-CH" sz="3600" b="1" dirty="0" smtClean="0"/>
              <a:t>AUGUSTUS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716016" y="615601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Büste aus der Münchner Glyptothek</a:t>
            </a:r>
            <a:endParaRPr lang="de-CH" b="1" dirty="0"/>
          </a:p>
        </p:txBody>
      </p:sp>
      <p:pic>
        <p:nvPicPr>
          <p:cNvPr id="37890" name="Picture 2" descr="https://upload.wikimedia.org/wikipedia/commons/thumb/0/0b/Augustus_Bevilacqua_Glyptothek_Munich_317.jpg/800px-Augustus_Bevilacqua_Glyptothek_Munich_3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4104456" cy="594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051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RÖMISCHE SOLDATEN BEIM STRASSENBAU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7" y="630002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</a:t>
            </a:r>
            <a:r>
              <a:rPr lang="de-CH" b="1" dirty="0" err="1" smtClean="0"/>
              <a:t>Trajanssäule</a:t>
            </a:r>
            <a:r>
              <a:rPr lang="de-CH" b="1" dirty="0"/>
              <a:t> </a:t>
            </a:r>
            <a:r>
              <a:rPr lang="de-CH" b="1" dirty="0" smtClean="0"/>
              <a:t>(Rom)</a:t>
            </a:r>
            <a:endParaRPr lang="de-CH" b="1" dirty="0"/>
          </a:p>
        </p:txBody>
      </p:sp>
      <p:pic>
        <p:nvPicPr>
          <p:cNvPr id="39938" name="Picture 2" descr="https://upload.wikimedia.org/wikipedia/commons/thumb/6/6c/067_Conrad_Cichorius%2C_Die_Reliefs_der_Traianss%C3%A4ule%2C_Tafel_LXVII.jpg/1024px-067_Conrad_Cichorius%2C_Die_Reliefs_der_Traianss%C3%A4ule%2C_Tafel_LXV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81" y="1284311"/>
            <a:ext cx="8296275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505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/>
              <a:t>STRASSE </a:t>
            </a:r>
            <a:r>
              <a:rPr lang="de-CH" sz="3600" b="1" dirty="0" smtClean="0"/>
              <a:t>VON ANTIOCHIA NACH CHALKIS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7" y="630002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Bernard </a:t>
            </a:r>
            <a:r>
              <a:rPr lang="de-CH" b="1" dirty="0" err="1" smtClean="0"/>
              <a:t>Gagnon</a:t>
            </a:r>
            <a:r>
              <a:rPr lang="de-CH" b="1" dirty="0" smtClean="0"/>
              <a:t> (CC-BY-SA 3.0)</a:t>
            </a:r>
            <a:endParaRPr lang="de-CH" b="1" dirty="0"/>
          </a:p>
        </p:txBody>
      </p:sp>
      <p:pic>
        <p:nvPicPr>
          <p:cNvPr id="2050" name="Picture 2" descr="https://upload.wikimedia.org/wikipedia/commons/thumb/2/22/Ancient_Roman_road_of_Tall_Aqibrin.jpg/800px-Ancient_Roman_road_of_Tall_Aqibr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34" y="1214877"/>
            <a:ext cx="7084129" cy="504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677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ANTIKE STRASSE IN TARSUS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7" y="630002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Nedim </a:t>
            </a:r>
            <a:r>
              <a:rPr lang="de-CH" b="1" dirty="0" err="1" smtClean="0"/>
              <a:t>Ardoga</a:t>
            </a:r>
            <a:r>
              <a:rPr lang="de-CH" b="1" dirty="0" smtClean="0"/>
              <a:t> (CC-BY-SA 3.0)</a:t>
            </a:r>
            <a:endParaRPr lang="de-CH" b="1" dirty="0"/>
          </a:p>
        </p:txBody>
      </p:sp>
      <p:pic>
        <p:nvPicPr>
          <p:cNvPr id="38914" name="Picture 2" descr="https://upload.wikimedia.org/wikipedia/commons/thumb/0/00/Roman_road_in_Tarsus%2C_Mersin_Province.jpg/800px-Roman_road_in_Tarsus%2C_Mersin_Provi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6" y="1284311"/>
            <a:ext cx="6600825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566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DAS VERKEHRSNETZ ROMS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7" y="630002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</a:t>
            </a:r>
            <a:r>
              <a:rPr lang="de-CH" b="1" dirty="0" err="1" smtClean="0"/>
              <a:t>Furfur</a:t>
            </a:r>
            <a:r>
              <a:rPr lang="de-CH" b="1" dirty="0" smtClean="0"/>
              <a:t> (CC-BY-SA 3.0)</a:t>
            </a:r>
            <a:endParaRPr lang="de-CH" b="1" dirty="0"/>
          </a:p>
        </p:txBody>
      </p:sp>
      <p:pic>
        <p:nvPicPr>
          <p:cNvPr id="34818" name="Picture 2" descr="https://upload.wikimedia.org/wikipedia/commons/thumb/e/e8/Roman_Empire_125_de.svg/800px-Roman_Empire_125_d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84311"/>
            <a:ext cx="6768752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860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ANTIKE HAFEN VON CAESAREA</a:t>
            </a:r>
            <a:endParaRPr lang="de-CH" sz="3600" b="1" dirty="0"/>
          </a:p>
        </p:txBody>
      </p:sp>
      <p:pic>
        <p:nvPicPr>
          <p:cNvPr id="43010" name="Picture 2" descr="D:\02 Samaria and the Center\Caesarea\Caesarea harbor aerial from west, tb1217049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04" y="1412776"/>
            <a:ext cx="7560000" cy="502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459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Ausbreitung des Evangeliums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1. Das Römische Reich</a:t>
            </a:r>
            <a:br>
              <a:rPr lang="de-CH" sz="4000" b="1" dirty="0" smtClean="0"/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rgbClr val="4172AD"/>
                </a:solidFill>
              </a:rPr>
              <a:t>   2. Die Wege des Evangeliums</a:t>
            </a:r>
            <a:br>
              <a:rPr lang="de-CH" sz="4000" b="1" dirty="0" smtClean="0">
                <a:solidFill>
                  <a:srgbClr val="4172AD"/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3. Herausforderungen</a:t>
            </a: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403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</a:t>
            </a:r>
            <a:r>
              <a:rPr lang="de-CH" sz="3600" b="1" dirty="0" smtClean="0"/>
              <a:t>MITTELMEERKÜSTE BEI CAESAREA</a:t>
            </a:r>
            <a:endParaRPr lang="de-CH" sz="3600" b="1" dirty="0"/>
          </a:p>
        </p:txBody>
      </p:sp>
      <p:pic>
        <p:nvPicPr>
          <p:cNvPr id="41987" name="Picture 3" descr="D:\02 Samaria and the Center\Caesarea\Caesarea aerial from southwest, tb1217049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04" y="1340768"/>
            <a:ext cx="7560000" cy="502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59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4172AD"/>
                </a:solidFill>
              </a:rPr>
              <a:t>Apg</a:t>
            </a:r>
            <a:r>
              <a:rPr lang="de-CH" sz="4000" b="1" dirty="0" smtClean="0">
                <a:solidFill>
                  <a:srgbClr val="4172AD"/>
                </a:solidFill>
              </a:rPr>
              <a:t> 1,8a: </a:t>
            </a:r>
            <a:r>
              <a:rPr lang="de-DE" sz="4000" b="1" dirty="0"/>
              <a:t>Aber ihr werdet Kraft empfangen, wenn der Heilige Geist </a:t>
            </a:r>
            <a:r>
              <a:rPr lang="de-DE" sz="4000" b="1" dirty="0" smtClean="0"/>
              <a:t/>
            </a:r>
            <a:br>
              <a:rPr lang="de-DE" sz="4000" b="1" dirty="0" smtClean="0"/>
            </a:br>
            <a:r>
              <a:rPr lang="de-DE" sz="4000" b="1" dirty="0" smtClean="0"/>
              <a:t>auf </a:t>
            </a:r>
            <a:r>
              <a:rPr lang="de-DE" sz="4000" b="1" dirty="0"/>
              <a:t>euch gekommen ist; und ihr werdet meine Zeugen sein, </a:t>
            </a:r>
            <a:r>
              <a:rPr lang="de-DE" sz="4000" b="1" dirty="0" smtClean="0"/>
              <a:t>…</a:t>
            </a:r>
            <a:endParaRPr lang="de-CH" sz="4000" b="1" dirty="0"/>
          </a:p>
        </p:txBody>
      </p:sp>
      <p:pic>
        <p:nvPicPr>
          <p:cNvPr id="1026" name="Picture 2" descr="D:\09 Eastern and Central Turkey\Antioch on the Orontes\Northern end of Levant looking south, tb1229003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49" b="14335"/>
          <a:stretch/>
        </p:blipFill>
        <p:spPr bwMode="auto">
          <a:xfrm>
            <a:off x="536171" y="3846286"/>
            <a:ext cx="8100000" cy="26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909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4172AD"/>
                </a:solidFill>
              </a:rPr>
              <a:t>Apg</a:t>
            </a:r>
            <a:r>
              <a:rPr lang="de-CH" sz="4000" b="1" dirty="0" smtClean="0">
                <a:solidFill>
                  <a:srgbClr val="4172AD"/>
                </a:solidFill>
              </a:rPr>
              <a:t> 2,42: </a:t>
            </a:r>
            <a:r>
              <a:rPr lang="de-DE" sz="4000" b="1" dirty="0"/>
              <a:t>Sie verharrten aber in </a:t>
            </a:r>
            <a:r>
              <a:rPr lang="de-DE" sz="4000" b="1" dirty="0" smtClean="0"/>
              <a:t/>
            </a:r>
            <a:br>
              <a:rPr lang="de-DE" sz="4000" b="1" dirty="0" smtClean="0"/>
            </a:br>
            <a:r>
              <a:rPr lang="de-DE" sz="4000" b="1" dirty="0" smtClean="0"/>
              <a:t>der </a:t>
            </a:r>
            <a:r>
              <a:rPr lang="de-DE" sz="4000" b="1" dirty="0"/>
              <a:t>Lehre der Apostel und in der Gemeinschaft, im Brechen des Brotes und in den Gebeten. </a:t>
            </a:r>
            <a:endParaRPr lang="de-CH" sz="4000" b="1" dirty="0"/>
          </a:p>
        </p:txBody>
      </p:sp>
      <p:pic>
        <p:nvPicPr>
          <p:cNvPr id="1026" name="Picture 2" descr="D:\09 Eastern and Central Turkey\Antioch on the Orontes\Northern end of Levant looking south, tb1229003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49" b="14335"/>
          <a:stretch/>
        </p:blipFill>
        <p:spPr bwMode="auto">
          <a:xfrm>
            <a:off x="536171" y="3846286"/>
            <a:ext cx="8100000" cy="26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736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4172AD"/>
                </a:solidFill>
              </a:rPr>
              <a:t>Apg</a:t>
            </a:r>
            <a:r>
              <a:rPr lang="de-CH" sz="4000" b="1" dirty="0" smtClean="0">
                <a:solidFill>
                  <a:srgbClr val="4172AD"/>
                </a:solidFill>
              </a:rPr>
              <a:t> 1,8b: </a:t>
            </a:r>
            <a:r>
              <a:rPr lang="de-CH" sz="4000" b="1" dirty="0" smtClean="0"/>
              <a:t>… </a:t>
            </a:r>
            <a:r>
              <a:rPr lang="de-DE" sz="4000" b="1" dirty="0" smtClean="0"/>
              <a:t>sowohl </a:t>
            </a:r>
            <a:r>
              <a:rPr lang="de-DE" sz="4000" b="1" dirty="0"/>
              <a:t>in Jerusalem als auch in ganz Judäa und Samaria und bis an das Ende der Erde.</a:t>
            </a:r>
            <a:endParaRPr lang="de-CH" sz="4000" b="1" dirty="0"/>
          </a:p>
        </p:txBody>
      </p:sp>
      <p:pic>
        <p:nvPicPr>
          <p:cNvPr id="1026" name="Picture 2" descr="D:\09 Eastern and Central Turkey\Antioch on the Orontes\Northern end of Levant looking south, tb1229003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49" b="14335"/>
          <a:stretch/>
        </p:blipFill>
        <p:spPr bwMode="auto">
          <a:xfrm>
            <a:off x="536171" y="3846286"/>
            <a:ext cx="8100000" cy="26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509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JERUSALEM</a:t>
            </a:r>
            <a:endParaRPr lang="de-CH" sz="3600" b="1" dirty="0"/>
          </a:p>
        </p:txBody>
      </p:sp>
      <p:pic>
        <p:nvPicPr>
          <p:cNvPr id="26626" name="Picture 2" descr="D:\03 Jerusalem\Views of Jerusalem\Sunrise over Mount of Olives, tb0316055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04" y="1354056"/>
            <a:ext cx="7560000" cy="502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59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4572000" y="476673"/>
            <a:ext cx="4243965" cy="2376263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PETRUS UND JOHANNES HEILEN EINEN </a:t>
            </a:r>
            <a:br>
              <a:rPr lang="de-CH" sz="3600" b="1" dirty="0" smtClean="0"/>
            </a:br>
            <a:r>
              <a:rPr lang="de-CH" sz="3600" b="1" dirty="0" smtClean="0"/>
              <a:t>GELÄHMTEN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499992" y="608400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err="1" smtClean="0"/>
              <a:t>Chapelle</a:t>
            </a:r>
            <a:r>
              <a:rPr lang="de-CH" b="1" dirty="0" smtClean="0"/>
              <a:t> </a:t>
            </a:r>
            <a:r>
              <a:rPr lang="de-CH" b="1" dirty="0" err="1" smtClean="0"/>
              <a:t>Brancacci</a:t>
            </a:r>
            <a:r>
              <a:rPr lang="de-CH" b="1" dirty="0"/>
              <a:t> </a:t>
            </a:r>
            <a:r>
              <a:rPr lang="de-CH" b="1" dirty="0" smtClean="0"/>
              <a:t>(Florenz)</a:t>
            </a:r>
            <a:endParaRPr lang="de-CH" b="1" dirty="0"/>
          </a:p>
        </p:txBody>
      </p:sp>
      <p:pic>
        <p:nvPicPr>
          <p:cNvPr id="4098" name="Picture 2" descr="https://upload.wikimedia.org/wikipedia/commons/4/41/Masacc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64930"/>
            <a:ext cx="3960440" cy="589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109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4172AD"/>
                </a:solidFill>
              </a:rPr>
              <a:t>Apg</a:t>
            </a:r>
            <a:r>
              <a:rPr lang="de-CH" sz="4000" b="1" dirty="0" smtClean="0">
                <a:solidFill>
                  <a:srgbClr val="4172AD"/>
                </a:solidFill>
              </a:rPr>
              <a:t> 8,1a: </a:t>
            </a:r>
            <a:r>
              <a:rPr lang="de-DE" sz="4000" b="1" dirty="0"/>
              <a:t>An jenem Tag entstand </a:t>
            </a:r>
            <a:r>
              <a:rPr lang="de-DE" sz="4000" b="1" dirty="0" smtClean="0"/>
              <a:t/>
            </a:r>
            <a:br>
              <a:rPr lang="de-DE" sz="4000" b="1" dirty="0" smtClean="0"/>
            </a:br>
            <a:r>
              <a:rPr lang="de-DE" sz="4000" b="1" dirty="0" smtClean="0"/>
              <a:t>aber </a:t>
            </a:r>
            <a:r>
              <a:rPr lang="de-DE" sz="4000" b="1" dirty="0"/>
              <a:t>eine </a:t>
            </a:r>
            <a:r>
              <a:rPr lang="de-DE" sz="4000" b="1" dirty="0" err="1"/>
              <a:t>grosse</a:t>
            </a:r>
            <a:r>
              <a:rPr lang="de-DE" sz="4000" b="1" dirty="0"/>
              <a:t> Verfolgung gegen </a:t>
            </a:r>
            <a:r>
              <a:rPr lang="de-DE" sz="4000" b="1" dirty="0" smtClean="0"/>
              <a:t/>
            </a:r>
            <a:br>
              <a:rPr lang="de-DE" sz="4000" b="1" dirty="0" smtClean="0"/>
            </a:br>
            <a:r>
              <a:rPr lang="de-DE" sz="4000" b="1" dirty="0" smtClean="0"/>
              <a:t>die </a:t>
            </a:r>
            <a:r>
              <a:rPr lang="de-DE" sz="4000" b="1" dirty="0"/>
              <a:t>Gemeinde in </a:t>
            </a:r>
            <a:r>
              <a:rPr lang="de-DE" sz="4000" b="1" dirty="0" smtClean="0"/>
              <a:t>Jerusalem</a:t>
            </a:r>
            <a:r>
              <a:rPr lang="de-DE" sz="4000" b="1" dirty="0"/>
              <a:t>.</a:t>
            </a:r>
            <a:endParaRPr lang="de-CH" sz="4000" b="1" dirty="0"/>
          </a:p>
        </p:txBody>
      </p:sp>
      <p:pic>
        <p:nvPicPr>
          <p:cNvPr id="1026" name="Picture 2" descr="D:\09 Eastern and Central Turkey\Antioch on the Orontes\Northern end of Levant looking south, tb1229003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49" b="14335"/>
          <a:stretch/>
        </p:blipFill>
        <p:spPr bwMode="auto">
          <a:xfrm>
            <a:off x="536171" y="3846286"/>
            <a:ext cx="8100000" cy="26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122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4172AD"/>
                </a:solidFill>
              </a:rPr>
              <a:t>Apg</a:t>
            </a:r>
            <a:r>
              <a:rPr lang="de-CH" sz="4000" b="1" dirty="0" smtClean="0">
                <a:solidFill>
                  <a:srgbClr val="4172AD"/>
                </a:solidFill>
              </a:rPr>
              <a:t> 8,1b: </a:t>
            </a:r>
            <a:r>
              <a:rPr lang="de-CH" sz="4000" b="1" dirty="0" smtClean="0"/>
              <a:t>U</a:t>
            </a:r>
            <a:r>
              <a:rPr lang="de-DE" sz="4000" b="1" dirty="0" err="1" smtClean="0"/>
              <a:t>nd</a:t>
            </a:r>
            <a:r>
              <a:rPr lang="de-DE" sz="4000" b="1" dirty="0" smtClean="0"/>
              <a:t> </a:t>
            </a:r>
            <a:r>
              <a:rPr lang="de-DE" sz="4000" b="1" dirty="0"/>
              <a:t>alle wurden in die Landschaften von Judäa und Samaria zerstreut, ausgenommen die Apostel.</a:t>
            </a:r>
            <a:endParaRPr lang="de-CH" sz="4000" b="1" dirty="0"/>
          </a:p>
        </p:txBody>
      </p:sp>
      <p:pic>
        <p:nvPicPr>
          <p:cNvPr id="1026" name="Picture 2" descr="D:\09 Eastern and Central Turkey\Antioch on the Orontes\Northern end of Levant looking south, tb1229003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49" b="14335"/>
          <a:stretch/>
        </p:blipFill>
        <p:spPr bwMode="auto">
          <a:xfrm>
            <a:off x="536171" y="3846286"/>
            <a:ext cx="8100000" cy="26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320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LANDSCHAFT IN SAMARIEN</a:t>
            </a:r>
            <a:endParaRPr lang="de-CH" sz="3600" b="1" dirty="0"/>
          </a:p>
        </p:txBody>
      </p:sp>
      <p:pic>
        <p:nvPicPr>
          <p:cNvPr id="52226" name="Picture 2" descr="D:\02 Samaria and the Center\Samaria\Dothan valley view west from tell, tb0705078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04" y="1340768"/>
            <a:ext cx="7560000" cy="506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005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272066" y="476673"/>
            <a:ext cx="3543899" cy="1224135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TAUFE DES KÄMMERERS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199496" y="6223360"/>
            <a:ext cx="3188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Bild: Rembrandt (1626)</a:t>
            </a:r>
            <a:endParaRPr lang="de-CH" b="1" dirty="0"/>
          </a:p>
        </p:txBody>
      </p:sp>
      <p:pic>
        <p:nvPicPr>
          <p:cNvPr id="44034" name="Picture 2" descr="Rembrandt, The Baptism of the Eunuch, 1626, Museum Catharijneconvent, Utrec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30" y="448206"/>
            <a:ext cx="4578784" cy="604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58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220072" y="476673"/>
            <a:ext cx="3595893" cy="1224135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BEKEHRUNG DES PAULUS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220072" y="6228020"/>
            <a:ext cx="3188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Bild: Caravaggio (1600)</a:t>
            </a:r>
            <a:endParaRPr lang="de-CH" b="1" dirty="0"/>
          </a:p>
        </p:txBody>
      </p:sp>
      <p:pic>
        <p:nvPicPr>
          <p:cNvPr id="30722" name="Picture 2" descr="https://upload.wikimedia.org/wikipedia/commons/b/b9/Caravaggio-The_Conversion_on_the_Way_to_Damasc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3"/>
            <a:ext cx="4536504" cy="600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099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ANTIOCHIA (ANTAKYA) IM JAHR 2001</a:t>
            </a:r>
            <a:endParaRPr lang="de-CH" sz="3600" b="1" dirty="0"/>
          </a:p>
        </p:txBody>
      </p:sp>
      <p:pic>
        <p:nvPicPr>
          <p:cNvPr id="4098" name="Picture 2" descr="D:\09 Eastern and Central Turkey\Antioch on the Orontes\Antioch from south, tb1229002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47" y="1260008"/>
            <a:ext cx="6924437" cy="519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846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UMGEBUNG VON ANTIOCHIA</a:t>
            </a:r>
            <a:endParaRPr lang="de-CH" sz="3600" b="1" dirty="0"/>
          </a:p>
        </p:txBody>
      </p:sp>
      <p:pic>
        <p:nvPicPr>
          <p:cNvPr id="3074" name="Picture 2" descr="D:\09 Eastern and Central Turkey\Antioch on the Orontes\Northern end of Levant looking south, tb1229003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30" y="1286445"/>
            <a:ext cx="6912348" cy="518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215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Der Dienst der Apostel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3600" b="1" dirty="0" smtClean="0"/>
              <a:t>   </a:t>
            </a:r>
            <a:r>
              <a:rPr lang="de-CH" sz="3600" b="1" dirty="0" smtClean="0">
                <a:solidFill>
                  <a:schemeClr val="accent1">
                    <a:lumMod val="75000"/>
                  </a:schemeClr>
                </a:solidFill>
              </a:rPr>
              <a:t>Einleitung</a:t>
            </a:r>
            <a:r>
              <a:rPr lang="de-CH" sz="3600" b="1" dirty="0" smtClean="0"/>
              <a:t/>
            </a:r>
            <a:br>
              <a:rPr lang="de-CH" sz="3600" b="1" dirty="0" smtClean="0"/>
            </a:br>
            <a:r>
              <a:rPr lang="de-CH" sz="1800" b="1" dirty="0"/>
              <a:t/>
            </a:r>
            <a:br>
              <a:rPr lang="de-CH" sz="1800" b="1" dirty="0"/>
            </a:br>
            <a:r>
              <a:rPr lang="de-CH" sz="3600" b="1" dirty="0" smtClean="0"/>
              <a:t>   1. Pfingsten</a:t>
            </a:r>
            <a:br>
              <a:rPr lang="de-CH" sz="3600" b="1" dirty="0" smtClean="0"/>
            </a:br>
            <a: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3600" b="1" dirty="0" smtClean="0"/>
              <a:t>2. Die Apostelgeschichte</a:t>
            </a:r>
            <a:br>
              <a:rPr lang="de-CH" sz="3600" b="1" dirty="0" smtClean="0"/>
            </a:br>
            <a:r>
              <a:rPr lang="de-CH" sz="1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3600" b="1" dirty="0" smtClean="0"/>
              <a:t>3. Die Ausbreitung des Evangeliums</a:t>
            </a:r>
            <a:r>
              <a:rPr lang="de-CH" sz="3600" b="1" dirty="0"/>
              <a:t/>
            </a:r>
            <a:br>
              <a:rPr lang="de-CH" sz="3600" b="1" dirty="0"/>
            </a:br>
            <a:r>
              <a:rPr lang="de-CH" sz="1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  <a:t>     </a:t>
            </a:r>
            <a:r>
              <a:rPr lang="de-CH" sz="3600" b="1" dirty="0" smtClean="0"/>
              <a:t>Schlusswort</a:t>
            </a:r>
            <a:endParaRPr lang="de-CH" sz="36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184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Ausbreitung des Evangeliums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1. Das Römische Reich</a:t>
            </a:r>
            <a:br>
              <a:rPr lang="de-CH" sz="4000" b="1" dirty="0" smtClean="0"/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/>
              <a:t>   2. Die Wege des Evangeliums</a:t>
            </a:r>
            <a:r>
              <a:rPr lang="de-CH" sz="4000" b="1" dirty="0" smtClean="0">
                <a:solidFill>
                  <a:srgbClr val="4172AD"/>
                </a:solidFill>
              </a:rPr>
              <a:t/>
            </a:r>
            <a:br>
              <a:rPr lang="de-CH" sz="4000" b="1" dirty="0" smtClean="0">
                <a:solidFill>
                  <a:srgbClr val="4172AD"/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>
                <a:solidFill>
                  <a:srgbClr val="4172AD"/>
                </a:solidFill>
              </a:rPr>
              <a:t>3. Herausforderungen</a:t>
            </a:r>
            <a:endParaRPr lang="de-CH" sz="4000" b="1" dirty="0">
              <a:solidFill>
                <a:srgbClr val="4172AD"/>
              </a:solidFill>
            </a:endParaRPr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71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CHRISTENVERFOLGUNG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7" y="630002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Jean-Léon </a:t>
            </a:r>
            <a:r>
              <a:rPr lang="de-CH" b="1" dirty="0" err="1" smtClean="0"/>
              <a:t>Gérôme</a:t>
            </a:r>
            <a:r>
              <a:rPr lang="de-CH" b="1" dirty="0" smtClean="0"/>
              <a:t> (zw. 1863 und 1883)</a:t>
            </a:r>
            <a:endParaRPr lang="de-CH" b="1" dirty="0"/>
          </a:p>
        </p:txBody>
      </p:sp>
      <p:pic>
        <p:nvPicPr>
          <p:cNvPr id="58370" name="Picture 2" descr="https://upload.wikimedia.org/wikipedia/commons/thumb/7/73/Jean-L%C3%A9on_G%C3%A9r%C3%B4me_-_The_Christian_Martyrs%27_Last_Prayer_-_Walters_37113.jpg/1024px-Jean-L%C3%A9on_G%C3%A9r%C3%B4me_-_The_Christian_Martyrs%27_Last_Prayer_-_Walters_371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70359"/>
            <a:ext cx="8414766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824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436097" y="476673"/>
            <a:ext cx="3379868" cy="1224135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PETRUS </a:t>
            </a:r>
            <a:br>
              <a:rPr lang="de-CH" sz="3600" b="1" dirty="0" smtClean="0"/>
            </a:br>
            <a:r>
              <a:rPr lang="de-CH" sz="3600" b="1" dirty="0" smtClean="0"/>
              <a:t>IM GEFÄNGNIS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272066" y="6165304"/>
            <a:ext cx="3188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Bild: Rembrandt (1631)</a:t>
            </a:r>
            <a:endParaRPr lang="de-CH" b="1" dirty="0"/>
          </a:p>
        </p:txBody>
      </p:sp>
      <p:pic>
        <p:nvPicPr>
          <p:cNvPr id="21506" name="Picture 2" descr="https://upload.wikimedia.org/wikipedia/commons/5/55/Rembrandt_st._peter_in_pris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60" y="476672"/>
            <a:ext cx="470060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481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STEINIGUNG DES STEPHANUS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7" y="630002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Paolo Uccello (1435)</a:t>
            </a:r>
            <a:endParaRPr lang="de-CH" b="1" dirty="0"/>
          </a:p>
        </p:txBody>
      </p:sp>
      <p:pic>
        <p:nvPicPr>
          <p:cNvPr id="57346" name="Picture 2" descr="https://upload.wikimedia.org/wikipedia/commons/thumb/f/f9/Paolo_Uccello_-_Stoning_of_St_Stephen_-_WGA23196.jpg/800px-Paolo_Uccello_-_Stoning_of_St_Stephen_-_WGA231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6" y="1312864"/>
            <a:ext cx="6334125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506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4499992" y="332656"/>
            <a:ext cx="4315973" cy="1224135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STEINIGUNG DES STEPHANUS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427984" y="630002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Bild: </a:t>
            </a:r>
            <a:r>
              <a:rPr lang="de-CH" b="1" dirty="0" err="1" smtClean="0"/>
              <a:t>Jacopo</a:t>
            </a:r>
            <a:r>
              <a:rPr lang="de-CH" b="1" dirty="0" smtClean="0"/>
              <a:t> &amp; Domenico Tintoretto</a:t>
            </a:r>
            <a:endParaRPr lang="de-CH" b="1" dirty="0"/>
          </a:p>
        </p:txBody>
      </p:sp>
      <p:pic>
        <p:nvPicPr>
          <p:cNvPr id="53250" name="Picture 2" descr="https://upload.wikimedia.org/wikipedia/commons/2/20/St_steph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888432" cy="625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314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436097" y="476673"/>
            <a:ext cx="3379868" cy="1224135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VISION DES PETRUS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292080" y="6300028"/>
            <a:ext cx="3188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Bild: Domenico </a:t>
            </a:r>
            <a:r>
              <a:rPr lang="de-CH" b="1" dirty="0" err="1" smtClean="0"/>
              <a:t>Fetti</a:t>
            </a:r>
            <a:r>
              <a:rPr lang="de-CH" b="1" dirty="0" smtClean="0"/>
              <a:t> (um 1619)</a:t>
            </a:r>
            <a:endParaRPr lang="de-CH" b="1" dirty="0"/>
          </a:p>
        </p:txBody>
      </p:sp>
      <p:pic>
        <p:nvPicPr>
          <p:cNvPr id="22530" name="Picture 2" descr="https://upload.wikimedia.org/wikipedia/commons/f/fe/Domenico_Fetti_-_Peter%27s_vision_of_a_sheet_with_animals_-_Kunsthistorisches_Museum_Wi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76673"/>
            <a:ext cx="4687557" cy="605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646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4499992" y="332656"/>
            <a:ext cx="4315973" cy="23762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PETRUS TAUFT DEN RÖMISCHEN HAUPTMANN KORNELIUS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398956" y="622745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Bild: Francesco </a:t>
            </a:r>
            <a:r>
              <a:rPr lang="de-CH" b="1" dirty="0" err="1" smtClean="0"/>
              <a:t>Trevisani</a:t>
            </a:r>
            <a:r>
              <a:rPr lang="de-CH" b="1" dirty="0" smtClean="0"/>
              <a:t> (1709)</a:t>
            </a:r>
            <a:endParaRPr lang="de-CH" b="1" dirty="0"/>
          </a:p>
        </p:txBody>
      </p:sp>
      <p:pic>
        <p:nvPicPr>
          <p:cNvPr id="59394" name="Picture 2" descr="Baptism of corneli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3758"/>
            <a:ext cx="3888432" cy="614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682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DAS APOSTELKONZIL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7" y="609329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Kirchenfenster im Kölner Dom</a:t>
            </a:r>
            <a:endParaRPr lang="de-CH" b="1" dirty="0"/>
          </a:p>
        </p:txBody>
      </p:sp>
      <p:pic>
        <p:nvPicPr>
          <p:cNvPr id="60418" name="Picture 2" descr="Foto: © Dombauarchiv Köl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417" y="1556792"/>
            <a:ext cx="4395173" cy="446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280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004048" y="332656"/>
            <a:ext cx="3811917" cy="1800200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JAKOBUS, </a:t>
            </a:r>
            <a:br>
              <a:rPr lang="de-CH" sz="3600" b="1" dirty="0" smtClean="0"/>
            </a:br>
            <a:r>
              <a:rPr lang="de-CH" sz="3600" b="1" dirty="0" smtClean="0"/>
              <a:t>DER HERRENBRUDER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817052" y="6136276"/>
            <a:ext cx="349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Ikonendarstellung</a:t>
            </a:r>
            <a:endParaRPr lang="de-CH" b="1" dirty="0"/>
          </a:p>
        </p:txBody>
      </p:sp>
      <p:pic>
        <p:nvPicPr>
          <p:cNvPr id="61442" name="Picture 2" descr="https://upload.wikimedia.org/wikipedia/commons/9/96/Saint_James_the_Ju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258622" cy="600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598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4172AD"/>
                </a:solidFill>
              </a:rPr>
              <a:t>Jes</a:t>
            </a:r>
            <a:r>
              <a:rPr lang="de-CH" sz="4000" b="1" dirty="0" smtClean="0">
                <a:solidFill>
                  <a:srgbClr val="4172AD"/>
                </a:solidFill>
              </a:rPr>
              <a:t> 49,6a: </a:t>
            </a:r>
            <a:r>
              <a:rPr lang="de-DE" sz="4000" b="1" dirty="0"/>
              <a:t>Es ist zu wenig, dass du </a:t>
            </a:r>
            <a:r>
              <a:rPr lang="de-DE" sz="4000" b="1" dirty="0" smtClean="0"/>
              <a:t/>
            </a:r>
            <a:br>
              <a:rPr lang="de-DE" sz="4000" b="1" dirty="0" smtClean="0"/>
            </a:br>
            <a:r>
              <a:rPr lang="de-DE" sz="4000" b="1" dirty="0" smtClean="0"/>
              <a:t>mein </a:t>
            </a:r>
            <a:r>
              <a:rPr lang="de-DE" sz="4000" b="1" dirty="0"/>
              <a:t>Knecht bist, um die Stämme Jakobs aufzurichten und die Bewahrten Israels zurückzubringen. </a:t>
            </a:r>
            <a:endParaRPr lang="de-CH" sz="4000" b="1" dirty="0"/>
          </a:p>
        </p:txBody>
      </p:sp>
      <p:pic>
        <p:nvPicPr>
          <p:cNvPr id="1026" name="Picture 2" descr="D:\09 Eastern and Central Turkey\Antioch on the Orontes\Northern end of Levant looking south, tb1229003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49" b="14335"/>
          <a:stretch/>
        </p:blipFill>
        <p:spPr bwMode="auto">
          <a:xfrm>
            <a:off x="536171" y="3846286"/>
            <a:ext cx="8100000" cy="26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960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JESUS ERSCHEINT SEINEN JÜNGERN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7" y="630002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James </a:t>
            </a:r>
            <a:r>
              <a:rPr lang="de-CH" b="1" dirty="0" err="1" smtClean="0"/>
              <a:t>Tissot</a:t>
            </a:r>
            <a:r>
              <a:rPr lang="de-CH" b="1" dirty="0" smtClean="0"/>
              <a:t> (zw. 1886 und 1894)</a:t>
            </a:r>
            <a:endParaRPr lang="de-CH" b="1" dirty="0"/>
          </a:p>
        </p:txBody>
      </p:sp>
      <p:pic>
        <p:nvPicPr>
          <p:cNvPr id="5122" name="Picture 2" descr="Brooklyn Museum - Christ Appears on the Shore of Lake Tiberias (Apparition du Christ sur les bords du lac de Tibériade) - James Tiss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5" y="1412776"/>
            <a:ext cx="7272808" cy="476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339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4172AD"/>
                </a:solidFill>
              </a:rPr>
              <a:t>Jes</a:t>
            </a:r>
            <a:r>
              <a:rPr lang="de-CH" sz="4000" b="1" dirty="0" smtClean="0">
                <a:solidFill>
                  <a:srgbClr val="4172AD"/>
                </a:solidFill>
              </a:rPr>
              <a:t> 49,6b: </a:t>
            </a:r>
            <a:r>
              <a:rPr lang="de-DE" sz="4000" b="1" dirty="0"/>
              <a:t>So mache ich dich auch </a:t>
            </a:r>
            <a:r>
              <a:rPr lang="de-DE" sz="4000" b="1" dirty="0" smtClean="0"/>
              <a:t/>
            </a:r>
            <a:br>
              <a:rPr lang="de-DE" sz="4000" b="1" dirty="0" smtClean="0"/>
            </a:br>
            <a:r>
              <a:rPr lang="de-DE" sz="4000" b="1" dirty="0" smtClean="0"/>
              <a:t>zum </a:t>
            </a:r>
            <a:r>
              <a:rPr lang="de-DE" sz="4000" b="1" dirty="0"/>
              <a:t>Licht der Nationen, dass mein Heil reiche bis an die Enden der Erde. </a:t>
            </a:r>
            <a:endParaRPr lang="de-CH" sz="4000" b="1" dirty="0"/>
          </a:p>
        </p:txBody>
      </p:sp>
      <p:pic>
        <p:nvPicPr>
          <p:cNvPr id="1026" name="Picture 2" descr="D:\09 Eastern and Central Turkey\Antioch on the Orontes\Northern end of Levant looking south, tb1229003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49" b="14335"/>
          <a:stretch/>
        </p:blipFill>
        <p:spPr bwMode="auto">
          <a:xfrm>
            <a:off x="536171" y="3846286"/>
            <a:ext cx="8100000" cy="26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272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4172AD"/>
                </a:solidFill>
              </a:rPr>
              <a:t>Gal 3,28: </a:t>
            </a:r>
            <a:r>
              <a:rPr lang="de-DE" sz="4000" b="1" dirty="0"/>
              <a:t>Da ist nicht Jude noch Grieche, da ist nicht Sklave noch Freier, da ist nicht Mann und Frau; denn ihr alle seid einer in Christus Jesus.</a:t>
            </a:r>
            <a:r>
              <a:rPr lang="de-DE" sz="4000" b="1" dirty="0" smtClean="0"/>
              <a:t> </a:t>
            </a:r>
            <a:endParaRPr lang="de-CH" sz="4000" b="1" dirty="0"/>
          </a:p>
        </p:txBody>
      </p:sp>
      <p:pic>
        <p:nvPicPr>
          <p:cNvPr id="1026" name="Picture 2" descr="D:\09 Eastern and Central Turkey\Antioch on the Orontes\Northern end of Levant looking south, tb1229003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49" b="14335"/>
          <a:stretch/>
        </p:blipFill>
        <p:spPr bwMode="auto">
          <a:xfrm>
            <a:off x="536171" y="3846286"/>
            <a:ext cx="8100000" cy="26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477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Der Dienst der Apostel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3600" b="1" dirty="0" smtClean="0"/>
              <a:t>   Einleitung</a:t>
            </a:r>
            <a:br>
              <a:rPr lang="de-CH" sz="3600" b="1" dirty="0" smtClean="0"/>
            </a:br>
            <a:r>
              <a:rPr lang="de-CH" sz="1800" b="1" dirty="0"/>
              <a:t/>
            </a:r>
            <a:br>
              <a:rPr lang="de-CH" sz="1800" b="1" dirty="0"/>
            </a:br>
            <a:r>
              <a:rPr lang="de-CH" sz="3600" b="1" dirty="0" smtClean="0"/>
              <a:t>   1. Pfingsten</a:t>
            </a:r>
            <a:br>
              <a:rPr lang="de-CH" sz="3600" b="1" dirty="0" smtClean="0"/>
            </a:br>
            <a: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rgbClr val="4172AD"/>
                </a:solidFill>
              </a:rPr>
              <a:t>   </a:t>
            </a:r>
            <a:r>
              <a:rPr lang="de-CH" sz="3600" b="1" dirty="0" smtClean="0"/>
              <a:t>2. Die Apostelgeschichte</a:t>
            </a:r>
            <a:br>
              <a:rPr lang="de-CH" sz="3600" b="1" dirty="0" smtClean="0"/>
            </a:br>
            <a:r>
              <a:rPr lang="de-CH" sz="1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/>
              <a:t>   </a:t>
            </a:r>
            <a:r>
              <a:rPr lang="de-CH" sz="3600" b="1" dirty="0" smtClean="0"/>
              <a:t>3. Die Ausbreitung des Evangeliums</a:t>
            </a:r>
            <a:r>
              <a:rPr lang="de-CH" sz="3600" b="1" dirty="0"/>
              <a:t/>
            </a:r>
            <a:br>
              <a:rPr lang="de-CH" sz="3600" b="1" dirty="0"/>
            </a:br>
            <a:r>
              <a:rPr lang="de-CH" sz="1800" b="1" dirty="0">
                <a:solidFill>
                  <a:srgbClr val="4172AD"/>
                </a:solidFill>
              </a:rPr>
              <a:t/>
            </a:r>
            <a:br>
              <a:rPr lang="de-CH" sz="1800" b="1" dirty="0">
                <a:solidFill>
                  <a:srgbClr val="4172AD"/>
                </a:solidFill>
              </a:rPr>
            </a:br>
            <a: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  <a:t>     </a:t>
            </a:r>
            <a:r>
              <a:rPr lang="de-CH" sz="3600" b="1" dirty="0" smtClean="0">
                <a:solidFill>
                  <a:srgbClr val="4172AD"/>
                </a:solidFill>
              </a:rPr>
              <a:t>Schlusswort</a:t>
            </a:r>
            <a:endParaRPr lang="de-CH" sz="3600" b="1" dirty="0">
              <a:solidFill>
                <a:srgbClr val="4172AD"/>
              </a:solidFill>
            </a:endParaRPr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273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onnenuntergang, Sonne, Landschaft, Himm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20600"/>
            <a:ext cx="8266661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096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4172AD"/>
                </a:solidFill>
              </a:rPr>
              <a:t>Apg</a:t>
            </a:r>
            <a:r>
              <a:rPr lang="de-CH" sz="4000" b="1" dirty="0" smtClean="0">
                <a:solidFill>
                  <a:srgbClr val="4172AD"/>
                </a:solidFill>
              </a:rPr>
              <a:t> 20,28a: </a:t>
            </a:r>
            <a:r>
              <a:rPr lang="de-DE" sz="4000" b="1" dirty="0"/>
              <a:t>Habt acht auf euch selbst und auf die ganze Herde, in welcher der Heilige Geist euch als Aufseher eingesetzt hat</a:t>
            </a:r>
            <a:r>
              <a:rPr lang="de-DE" sz="4000" b="1" dirty="0" smtClean="0"/>
              <a:t>, …</a:t>
            </a:r>
            <a:endParaRPr lang="de-CH" sz="4000" b="1" dirty="0"/>
          </a:p>
        </p:txBody>
      </p:sp>
      <p:pic>
        <p:nvPicPr>
          <p:cNvPr id="1026" name="Picture 2" descr="D:\09 Eastern and Central Turkey\Antioch on the Orontes\Northern end of Levant looking south, tb1229003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49" b="14335"/>
          <a:stretch/>
        </p:blipFill>
        <p:spPr bwMode="auto">
          <a:xfrm>
            <a:off x="536171" y="3846286"/>
            <a:ext cx="8100000" cy="26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442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4172AD"/>
                </a:solidFill>
              </a:rPr>
              <a:t>Apg</a:t>
            </a:r>
            <a:r>
              <a:rPr lang="de-CH" sz="4000" b="1" dirty="0" smtClean="0">
                <a:solidFill>
                  <a:srgbClr val="4172AD"/>
                </a:solidFill>
              </a:rPr>
              <a:t> 20,28b: </a:t>
            </a:r>
            <a:r>
              <a:rPr lang="de-DE" sz="4000" b="1" dirty="0" smtClean="0"/>
              <a:t>… die </a:t>
            </a:r>
            <a:r>
              <a:rPr lang="de-DE" sz="4000" b="1" dirty="0"/>
              <a:t>Gemeinde Gottes </a:t>
            </a:r>
            <a:r>
              <a:rPr lang="de-DE" sz="4000" b="1" dirty="0" smtClean="0"/>
              <a:t/>
            </a:r>
            <a:br>
              <a:rPr lang="de-DE" sz="4000" b="1" dirty="0" smtClean="0"/>
            </a:br>
            <a:r>
              <a:rPr lang="de-DE" sz="4000" b="1" dirty="0" smtClean="0"/>
              <a:t>zu </a:t>
            </a:r>
            <a:r>
              <a:rPr lang="de-DE" sz="4000" b="1" dirty="0"/>
              <a:t>hüten, die er sich erworben hat durch das Blut seines eigenen Sohnes!</a:t>
            </a:r>
            <a:endParaRPr lang="de-CH" sz="4000" b="1" dirty="0"/>
          </a:p>
        </p:txBody>
      </p:sp>
      <p:pic>
        <p:nvPicPr>
          <p:cNvPr id="1026" name="Picture 2" descr="D:\09 Eastern and Central Turkey\Antioch on the Orontes\Northern end of Levant looking south, tb1229003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49" b="14335"/>
          <a:stretch/>
        </p:blipFill>
        <p:spPr bwMode="auto">
          <a:xfrm>
            <a:off x="536171" y="3846286"/>
            <a:ext cx="8100000" cy="26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999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2522634"/>
            <a:ext cx="7920880" cy="1812731"/>
          </a:xfrm>
          <a:prstGeom prst="rect">
            <a:avLst/>
          </a:prstGeom>
          <a:solidFill>
            <a:schemeClr val="accent6">
              <a:lumMod val="75000"/>
              <a:alpha val="10000"/>
            </a:schemeClr>
          </a:solidFill>
        </p:spPr>
        <p:txBody>
          <a:bodyPr wrap="square" tIns="288000" bIns="288000" rtlCol="0">
            <a:spAutoFit/>
          </a:bodyPr>
          <a:lstStyle/>
          <a:p>
            <a:pPr algn="ctr"/>
            <a:r>
              <a:rPr lang="de-CH" sz="4400" b="1" dirty="0" smtClean="0"/>
              <a:t>Der Dienst der Apostel</a:t>
            </a:r>
            <a:endParaRPr lang="de-CH" sz="4400" b="1" dirty="0" smtClean="0"/>
          </a:p>
          <a:p>
            <a:pPr algn="ctr"/>
            <a:r>
              <a:rPr lang="de-CH" sz="3600" b="1" dirty="0" smtClean="0">
                <a:solidFill>
                  <a:srgbClr val="4172AD"/>
                </a:solidFill>
              </a:rPr>
              <a:t>(Bibelkurs, Teil </a:t>
            </a:r>
            <a:r>
              <a:rPr lang="de-CH" sz="3600" b="1" dirty="0" smtClean="0">
                <a:solidFill>
                  <a:srgbClr val="4172AD"/>
                </a:solidFill>
              </a:rPr>
              <a:t>19/24</a:t>
            </a:r>
            <a:r>
              <a:rPr lang="de-CH" sz="3600" b="1" dirty="0" smtClean="0">
                <a:solidFill>
                  <a:srgbClr val="4172AD"/>
                </a:solidFill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154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214">
        <p:fade/>
      </p:transition>
    </mc:Choice>
    <mc:Fallback xmlns="">
      <p:transition spd="med" advTm="12214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Der Dienst der Apostel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3600" b="1" dirty="0" smtClean="0"/>
              <a:t>   Einleitung</a:t>
            </a:r>
            <a:br>
              <a:rPr lang="de-CH" sz="3600" b="1" dirty="0" smtClean="0"/>
            </a:br>
            <a:r>
              <a:rPr lang="de-CH" sz="1800" b="1" dirty="0"/>
              <a:t/>
            </a:r>
            <a:br>
              <a:rPr lang="de-CH" sz="1800" b="1" dirty="0"/>
            </a:br>
            <a:r>
              <a:rPr lang="de-CH" sz="3600" b="1" dirty="0" smtClean="0">
                <a:solidFill>
                  <a:srgbClr val="4172AD"/>
                </a:solidFill>
              </a:rPr>
              <a:t>   1. Pfingsten</a:t>
            </a:r>
            <a:r>
              <a:rPr lang="de-CH" sz="3600" b="1" dirty="0" smtClean="0"/>
              <a:t/>
            </a:r>
            <a:br>
              <a:rPr lang="de-CH" sz="3600" b="1" dirty="0" smtClean="0"/>
            </a:br>
            <a: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3600" b="1" dirty="0" smtClean="0"/>
              <a:t>2. Die Apostelgeschichte</a:t>
            </a:r>
            <a:br>
              <a:rPr lang="de-CH" sz="3600" b="1" dirty="0" smtClean="0"/>
            </a:br>
            <a:r>
              <a:rPr lang="de-CH" sz="1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3600" b="1" dirty="0" smtClean="0"/>
              <a:t>3. Die Ausbreitung des Evangeliums</a:t>
            </a:r>
            <a:r>
              <a:rPr lang="de-CH" sz="3600" b="1" dirty="0"/>
              <a:t/>
            </a:r>
            <a:br>
              <a:rPr lang="de-CH" sz="3600" b="1" dirty="0"/>
            </a:br>
            <a:r>
              <a:rPr lang="de-CH" sz="1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  <a:t>     </a:t>
            </a:r>
            <a:r>
              <a:rPr lang="de-CH" sz="3600" b="1" dirty="0" smtClean="0"/>
              <a:t>Schlusswort</a:t>
            </a:r>
            <a:endParaRPr lang="de-CH" sz="36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845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PFINGSTEN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59531" y="571957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</a:t>
            </a:r>
            <a:r>
              <a:rPr lang="de-CH" b="1" dirty="0" err="1" smtClean="0"/>
              <a:t>Hortus</a:t>
            </a:r>
            <a:r>
              <a:rPr lang="de-CH" b="1" dirty="0" smtClean="0"/>
              <a:t> </a:t>
            </a:r>
            <a:r>
              <a:rPr lang="de-CH" b="1" dirty="0" err="1" smtClean="0"/>
              <a:t>Deliciarum</a:t>
            </a:r>
            <a:r>
              <a:rPr lang="de-CH" b="1" dirty="0" smtClean="0"/>
              <a:t> der Äbtissin </a:t>
            </a:r>
            <a:r>
              <a:rPr lang="de-CH" b="1" dirty="0" err="1" smtClean="0"/>
              <a:t>Herrad</a:t>
            </a:r>
            <a:r>
              <a:rPr lang="de-CH" b="1" dirty="0" smtClean="0"/>
              <a:t> von Landsberg (um 1180)</a:t>
            </a:r>
            <a:endParaRPr lang="de-CH" b="1" dirty="0"/>
          </a:p>
        </p:txBody>
      </p:sp>
      <p:pic>
        <p:nvPicPr>
          <p:cNvPr id="9218" name="Picture 2" descr="https://upload.wikimedia.org/wikipedia/commons/thumb/b/bb/Hortus_Deliciarum%2C_Pfingsten_und_die_Aussendung_des_Heiligen_Geistes_auf_die_Apostel.JPG/1024px-Hortus_Deliciarum%2C_Pfingsten_und_die_Aussendung_des_Heiligen_Geistes_auf_die_Apost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70" y="1802306"/>
            <a:ext cx="7718267" cy="393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446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4172AD"/>
                </a:solidFill>
              </a:rPr>
              <a:t>Mt</a:t>
            </a:r>
            <a:r>
              <a:rPr lang="de-CH" sz="4000" b="1" dirty="0" smtClean="0">
                <a:solidFill>
                  <a:srgbClr val="4172AD"/>
                </a:solidFill>
              </a:rPr>
              <a:t> 28,18: </a:t>
            </a:r>
            <a:r>
              <a:rPr lang="de-DE" sz="4000" b="1" dirty="0"/>
              <a:t>Mir ist alle Macht gegeben im Himmel und auf Erden</a:t>
            </a:r>
            <a:r>
              <a:rPr lang="de-DE" sz="4000" b="1" dirty="0" smtClean="0"/>
              <a:t>.</a:t>
            </a:r>
            <a:endParaRPr lang="de-CH" sz="4000" b="1" dirty="0"/>
          </a:p>
        </p:txBody>
      </p:sp>
      <p:pic>
        <p:nvPicPr>
          <p:cNvPr id="1026" name="Picture 2" descr="D:\09 Eastern and Central Turkey\Antioch on the Orontes\Northern end of Levant looking south, tb1229003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49" b="14335"/>
          <a:stretch/>
        </p:blipFill>
        <p:spPr bwMode="auto">
          <a:xfrm>
            <a:off x="536171" y="3846286"/>
            <a:ext cx="8100000" cy="26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526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6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898"/>
  <p:tag name="ELAPSEDTIME" val="0"/>
  <p:tag name="ARTICULATE_NAV_LEVEL" val="1"/>
  <p:tag name="ARTICULATE_SLIDE_PRESENTER_GUID" val="0f6088d0-1ab7-49fa-bc15-ef1dbbdb9fb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1934"/>
  <p:tag name="ORIGINAL_AUDIO_FILEPATH" val="C:\Users\Colombo.Perm\Documents\001 FILES\001 HANS\02 EGW\03 BIBELKURS\09 AUDIO-DATEIEN\151110_16_Bibelkurs_16.mp3"/>
  <p:tag name="ELAPSEDTIME" val="1674.752"/>
  <p:tag name="ARTICULATE_TITLE_TAG" val="Jesus Christus - sein Leben"/>
  <p:tag name="ARTICULATE_NAV_LEVEL" val="1"/>
  <p:tag name="ARTICULATE_SLIDE_PRESENTER_GUID" val="f318720d-969c-4362-bb5e-ba3a8b86d424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885"/>
  <p:tag name="ELAPSEDTIME" val="0"/>
  <p:tag name="ARTICULATE_NAV_LEVEL" val="1"/>
  <p:tag name="ARTICULATE_SLIDE_PRESENTER_GUID" val="0f6088d0-1ab7-49fa-bc15-ef1dbbdb9fb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1934"/>
  <p:tag name="ORIGINAL_AUDIO_FILEPATH" val="C:\Users\Colombo.Perm\Documents\001 FILES\001 HANS\02 EGW\03 BIBELKURS\09 AUDIO-DATEIEN\151110_16_Bibelkurs_16.mp3"/>
  <p:tag name="ELAPSEDTIME" val="1674.752"/>
  <p:tag name="ARTICULATE_TITLE_TAG" val="Jesus Christus - sein Leben"/>
  <p:tag name="ARTICULATE_NAV_LEVEL" val="1"/>
  <p:tag name="ARTICULATE_SLIDE_PRESENTER_GUID" val="f318720d-969c-4362-bb5e-ba3a8b86d424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719</Words>
  <Application>Microsoft Office PowerPoint</Application>
  <PresentationFormat>Bildschirmpräsentation (4:3)</PresentationFormat>
  <Paragraphs>95</Paragraphs>
  <Slides>66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66</vt:i4>
      </vt:variant>
    </vt:vector>
  </HeadingPairs>
  <TitlesOfParts>
    <vt:vector size="67" baseType="lpstr">
      <vt:lpstr>Larissa</vt:lpstr>
      <vt:lpstr>PowerPoint-Präsentation</vt:lpstr>
      <vt:lpstr>PowerPoint-Präsentation</vt:lpstr>
      <vt:lpstr>PowerPoint-Präsentation</vt:lpstr>
      <vt:lpstr>PowerPoint-Präsentation</vt:lpstr>
      <vt:lpstr>Der Dienst der Apostel     Einleitung     1. Pfingsten     2. Die Apostelgeschichte     3. Die Ausbreitung des Evangeliums       Schlusswort</vt:lpstr>
      <vt:lpstr>PowerPoint-Präsentation</vt:lpstr>
      <vt:lpstr>Der Dienst der Apostel     Einleitung     1. Pfingsten     2. Die Apostelgeschichte     3. Die Ausbreitung des Evangeliums       Schlusswort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Der Dienst der Apostel     Einleitung     1. Pfingsten     2. Die Apostelgeschichte     3. Die Ausbreitung des Evangeliums       Schlusswort</vt:lpstr>
      <vt:lpstr>PowerPoint-Präsentation</vt:lpstr>
      <vt:lpstr>PowerPoint-Präsentation</vt:lpstr>
      <vt:lpstr>Der Dienst der Apostel     Einleitung     1. Pfingsten     2. Die Apostelgeschichte     3. Die Ausbreitung des Evangeliums       Schlusswort</vt:lpstr>
      <vt:lpstr>Die Ausbreitung des Evangeliums     1. Das Römische Reich     2. Die Wege des Evangeliums     3. Herausforderungen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Ausbreitung des Evangeliums     1. Das Römische Reich     2. Die Wege des Evangeliums     3. Herausforderungen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Ausbreitung des Evangeliums     1. Das Römische Reich     2. Die Wege des Evangeliums     3. Herausforderungen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Der Dienst der Apostel     Einleitung     1. Pfingsten     2. Die Apostelgeschichte     3. Die Ausbreitung des Evangeliums       Schlusswort</vt:lpstr>
      <vt:lpstr>PowerPoint-Präsentation</vt:lpstr>
      <vt:lpstr>PowerPoint-Präsentation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Römerbrief  Verfasser   Paulus Adressat  Gemeinde in Rom Abfassungszeit 57 n. Chr. Abfassungsort Korinth (GRE)  Gliederung:  Kapitel 1-11  Lehre Kapitel 12-16  Anwendung  Bild: Der Apostel Paulus beim Schreiben, Zeichnung aus einer Handschrift aus dem 9. Jahrhundert</dc:title>
  <dc:creator>Hans Trüb</dc:creator>
  <cp:lastModifiedBy>Colombo</cp:lastModifiedBy>
  <cp:revision>789</cp:revision>
  <dcterms:created xsi:type="dcterms:W3CDTF">2012-03-09T15:08:16Z</dcterms:created>
  <dcterms:modified xsi:type="dcterms:W3CDTF">2016-02-10T07:55:18Z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3024D740-B6D7-4D4A-9C51-C6234B5A1F9F</vt:lpwstr>
  </property>
  <property fmtid="{D5CDD505-2E9C-101B-9397-08002B2CF9AE}" pid="3" name="ArticulatePath">
    <vt:lpwstr>BIBELKURS TEIL 09</vt:lpwstr>
  </property>
</Properties>
</file>